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625" r:id="rId3"/>
    <p:sldId id="644" r:id="rId4"/>
    <p:sldId id="661" r:id="rId5"/>
    <p:sldId id="633" r:id="rId6"/>
    <p:sldId id="641" r:id="rId7"/>
    <p:sldId id="663" r:id="rId8"/>
    <p:sldId id="652" r:id="rId9"/>
    <p:sldId id="651" r:id="rId10"/>
    <p:sldId id="655" r:id="rId11"/>
    <p:sldId id="654" r:id="rId12"/>
    <p:sldId id="640" r:id="rId13"/>
    <p:sldId id="645" r:id="rId14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8D978-65CF-4F91-935D-AE163D9FCB82}" v="1" dt="2026-03-19T21:29:46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kara Ošlovnik" userId="bf09af30-7dd5-4680-8c1a-9413738c92df" providerId="ADAL" clId="{EC5495CB-FA64-4F65-BC1B-8AF22BA487BB}"/>
    <pc:docChg chg="undo custSel addSld delSld modSld sldOrd">
      <pc:chgData name="Tinkara Ošlovnik" userId="bf09af30-7dd5-4680-8c1a-9413738c92df" providerId="ADAL" clId="{EC5495CB-FA64-4F65-BC1B-8AF22BA487BB}" dt="2026-03-19T22:39:05.735" v="371" actId="20577"/>
      <pc:docMkLst>
        <pc:docMk/>
      </pc:docMkLst>
      <pc:sldChg chg="del">
        <pc:chgData name="Tinkara Ošlovnik" userId="bf09af30-7dd5-4680-8c1a-9413738c92df" providerId="ADAL" clId="{EC5495CB-FA64-4F65-BC1B-8AF22BA487BB}" dt="2026-03-19T21:27:07.791" v="0" actId="47"/>
        <pc:sldMkLst>
          <pc:docMk/>
          <pc:sldMk cId="1877262716" sldId="622"/>
        </pc:sldMkLst>
      </pc:sldChg>
      <pc:sldChg chg="add del">
        <pc:chgData name="Tinkara Ošlovnik" userId="bf09af30-7dd5-4680-8c1a-9413738c92df" providerId="ADAL" clId="{EC5495CB-FA64-4F65-BC1B-8AF22BA487BB}" dt="2026-03-19T21:28:02.724" v="29" actId="47"/>
        <pc:sldMkLst>
          <pc:docMk/>
          <pc:sldMk cId="2487510763" sldId="623"/>
        </pc:sldMkLst>
      </pc:sldChg>
      <pc:sldChg chg="add del">
        <pc:chgData name="Tinkara Ošlovnik" userId="bf09af30-7dd5-4680-8c1a-9413738c92df" providerId="ADAL" clId="{EC5495CB-FA64-4F65-BC1B-8AF22BA487BB}" dt="2026-03-19T21:28:02.200" v="28" actId="47"/>
        <pc:sldMkLst>
          <pc:docMk/>
          <pc:sldMk cId="1016875107" sldId="624"/>
        </pc:sldMkLst>
      </pc:sldChg>
      <pc:sldChg chg="del">
        <pc:chgData name="Tinkara Ošlovnik" userId="bf09af30-7dd5-4680-8c1a-9413738c92df" providerId="ADAL" clId="{EC5495CB-FA64-4F65-BC1B-8AF22BA487BB}" dt="2026-03-19T21:28:07.162" v="36" actId="47"/>
        <pc:sldMkLst>
          <pc:docMk/>
          <pc:sldMk cId="3655827325" sldId="626"/>
        </pc:sldMkLst>
      </pc:sldChg>
      <pc:sldChg chg="del">
        <pc:chgData name="Tinkara Ošlovnik" userId="bf09af30-7dd5-4680-8c1a-9413738c92df" providerId="ADAL" clId="{EC5495CB-FA64-4F65-BC1B-8AF22BA487BB}" dt="2026-03-19T21:28:06.240" v="34" actId="47"/>
        <pc:sldMkLst>
          <pc:docMk/>
          <pc:sldMk cId="3780906434" sldId="627"/>
        </pc:sldMkLst>
      </pc:sldChg>
      <pc:sldChg chg="del">
        <pc:chgData name="Tinkara Ošlovnik" userId="bf09af30-7dd5-4680-8c1a-9413738c92df" providerId="ADAL" clId="{EC5495CB-FA64-4F65-BC1B-8AF22BA487BB}" dt="2026-03-19T21:28:05.068" v="33" actId="47"/>
        <pc:sldMkLst>
          <pc:docMk/>
          <pc:sldMk cId="2575557977" sldId="628"/>
        </pc:sldMkLst>
      </pc:sldChg>
      <pc:sldChg chg="add del">
        <pc:chgData name="Tinkara Ošlovnik" userId="bf09af30-7dd5-4680-8c1a-9413738c92df" providerId="ADAL" clId="{EC5495CB-FA64-4F65-BC1B-8AF22BA487BB}" dt="2026-03-19T21:28:03.390" v="30" actId="47"/>
        <pc:sldMkLst>
          <pc:docMk/>
          <pc:sldMk cId="3499194155" sldId="629"/>
        </pc:sldMkLst>
      </pc:sldChg>
      <pc:sldChg chg="del">
        <pc:chgData name="Tinkara Ošlovnik" userId="bf09af30-7dd5-4680-8c1a-9413738c92df" providerId="ADAL" clId="{EC5495CB-FA64-4F65-BC1B-8AF22BA487BB}" dt="2026-03-19T21:28:06.697" v="35" actId="47"/>
        <pc:sldMkLst>
          <pc:docMk/>
          <pc:sldMk cId="3343444721" sldId="632"/>
        </pc:sldMkLst>
      </pc:sldChg>
      <pc:sldChg chg="del">
        <pc:chgData name="Tinkara Ošlovnik" userId="bf09af30-7dd5-4680-8c1a-9413738c92df" providerId="ADAL" clId="{EC5495CB-FA64-4F65-BC1B-8AF22BA487BB}" dt="2026-03-19T21:27:36.516" v="10" actId="47"/>
        <pc:sldMkLst>
          <pc:docMk/>
          <pc:sldMk cId="3370194003" sldId="634"/>
        </pc:sldMkLst>
      </pc:sldChg>
      <pc:sldChg chg="del">
        <pc:chgData name="Tinkara Ošlovnik" userId="bf09af30-7dd5-4680-8c1a-9413738c92df" providerId="ADAL" clId="{EC5495CB-FA64-4F65-BC1B-8AF22BA487BB}" dt="2026-03-19T21:27:37.260" v="11" actId="47"/>
        <pc:sldMkLst>
          <pc:docMk/>
          <pc:sldMk cId="1962333790" sldId="635"/>
        </pc:sldMkLst>
      </pc:sldChg>
      <pc:sldChg chg="del">
        <pc:chgData name="Tinkara Ošlovnik" userId="bf09af30-7dd5-4680-8c1a-9413738c92df" providerId="ADAL" clId="{EC5495CB-FA64-4F65-BC1B-8AF22BA487BB}" dt="2026-03-19T21:27:34.840" v="8" actId="47"/>
        <pc:sldMkLst>
          <pc:docMk/>
          <pc:sldMk cId="3647089262" sldId="636"/>
        </pc:sldMkLst>
      </pc:sldChg>
      <pc:sldChg chg="del">
        <pc:chgData name="Tinkara Ošlovnik" userId="bf09af30-7dd5-4680-8c1a-9413738c92df" providerId="ADAL" clId="{EC5495CB-FA64-4F65-BC1B-8AF22BA487BB}" dt="2026-03-19T21:28:08.320" v="38" actId="47"/>
        <pc:sldMkLst>
          <pc:docMk/>
          <pc:sldMk cId="3735974041" sldId="637"/>
        </pc:sldMkLst>
      </pc:sldChg>
      <pc:sldChg chg="del">
        <pc:chgData name="Tinkara Ošlovnik" userId="bf09af30-7dd5-4680-8c1a-9413738c92df" providerId="ADAL" clId="{EC5495CB-FA64-4F65-BC1B-8AF22BA487BB}" dt="2026-03-19T21:27:12.066" v="2" actId="47"/>
        <pc:sldMkLst>
          <pc:docMk/>
          <pc:sldMk cId="922216553" sldId="639"/>
        </pc:sldMkLst>
      </pc:sldChg>
      <pc:sldChg chg="add del">
        <pc:chgData name="Tinkara Ošlovnik" userId="bf09af30-7dd5-4680-8c1a-9413738c92df" providerId="ADAL" clId="{EC5495CB-FA64-4F65-BC1B-8AF22BA487BB}" dt="2026-03-19T21:27:41.444" v="13" actId="47"/>
        <pc:sldMkLst>
          <pc:docMk/>
          <pc:sldMk cId="2003241701" sldId="640"/>
        </pc:sldMkLst>
      </pc:sldChg>
      <pc:sldChg chg="modSp mod">
        <pc:chgData name="Tinkara Ošlovnik" userId="bf09af30-7dd5-4680-8c1a-9413738c92df" providerId="ADAL" clId="{EC5495CB-FA64-4F65-BC1B-8AF22BA487BB}" dt="2026-03-19T21:34:34.649" v="72" actId="14100"/>
        <pc:sldMkLst>
          <pc:docMk/>
          <pc:sldMk cId="669531732" sldId="641"/>
        </pc:sldMkLst>
        <pc:spChg chg="mod">
          <ac:chgData name="Tinkara Ošlovnik" userId="bf09af30-7dd5-4680-8c1a-9413738c92df" providerId="ADAL" clId="{EC5495CB-FA64-4F65-BC1B-8AF22BA487BB}" dt="2026-03-19T21:33:07.298" v="67" actId="20577"/>
          <ac:spMkLst>
            <pc:docMk/>
            <pc:sldMk cId="669531732" sldId="641"/>
            <ac:spMk id="2" creationId="{A98AF710-D7B9-CB57-39D7-39878A939BCA}"/>
          </ac:spMkLst>
        </pc:spChg>
        <pc:spChg chg="mod">
          <ac:chgData name="Tinkara Ošlovnik" userId="bf09af30-7dd5-4680-8c1a-9413738c92df" providerId="ADAL" clId="{EC5495CB-FA64-4F65-BC1B-8AF22BA487BB}" dt="2026-03-19T21:34:34.649" v="72" actId="14100"/>
          <ac:spMkLst>
            <pc:docMk/>
            <pc:sldMk cId="669531732" sldId="641"/>
            <ac:spMk id="8" creationId="{2ED257F4-C9E1-37F0-F6E5-733EBF649D86}"/>
          </ac:spMkLst>
        </pc:spChg>
      </pc:sldChg>
      <pc:sldChg chg="del">
        <pc:chgData name="Tinkara Ošlovnik" userId="bf09af30-7dd5-4680-8c1a-9413738c92df" providerId="ADAL" clId="{EC5495CB-FA64-4F65-BC1B-8AF22BA487BB}" dt="2026-03-19T21:27:36.042" v="9" actId="47"/>
        <pc:sldMkLst>
          <pc:docMk/>
          <pc:sldMk cId="954608040" sldId="643"/>
        </pc:sldMkLst>
      </pc:sldChg>
      <pc:sldChg chg="addSp modSp mod">
        <pc:chgData name="Tinkara Ošlovnik" userId="bf09af30-7dd5-4680-8c1a-9413738c92df" providerId="ADAL" clId="{EC5495CB-FA64-4F65-BC1B-8AF22BA487BB}" dt="2026-03-19T21:30:45.596" v="54" actId="1076"/>
        <pc:sldMkLst>
          <pc:docMk/>
          <pc:sldMk cId="1266899184" sldId="644"/>
        </pc:sldMkLst>
        <pc:spChg chg="add mod">
          <ac:chgData name="Tinkara Ošlovnik" userId="bf09af30-7dd5-4680-8c1a-9413738c92df" providerId="ADAL" clId="{EC5495CB-FA64-4F65-BC1B-8AF22BA487BB}" dt="2026-03-19T21:30:41.666" v="53" actId="1076"/>
          <ac:spMkLst>
            <pc:docMk/>
            <pc:sldMk cId="1266899184" sldId="644"/>
            <ac:spMk id="29" creationId="{F148CCF5-5560-E927-DE69-05DAD5BF2883}"/>
          </ac:spMkLst>
        </pc:spChg>
        <pc:spChg chg="add mod">
          <ac:chgData name="Tinkara Ošlovnik" userId="bf09af30-7dd5-4680-8c1a-9413738c92df" providerId="ADAL" clId="{EC5495CB-FA64-4F65-BC1B-8AF22BA487BB}" dt="2026-03-19T21:30:45.596" v="54" actId="1076"/>
          <ac:spMkLst>
            <pc:docMk/>
            <pc:sldMk cId="1266899184" sldId="644"/>
            <ac:spMk id="30" creationId="{E1477A0D-394D-E862-3889-EEEE4CFCB3C0}"/>
          </ac:spMkLst>
        </pc:spChg>
      </pc:sldChg>
      <pc:sldChg chg="delSp modSp add del mod ord">
        <pc:chgData name="Tinkara Ošlovnik" userId="bf09af30-7dd5-4680-8c1a-9413738c92df" providerId="ADAL" clId="{EC5495CB-FA64-4F65-BC1B-8AF22BA487BB}" dt="2026-03-19T22:36:02.118" v="370" actId="478"/>
        <pc:sldMkLst>
          <pc:docMk/>
          <pc:sldMk cId="963609232" sldId="645"/>
        </pc:sldMkLst>
        <pc:spChg chg="del">
          <ac:chgData name="Tinkara Ošlovnik" userId="bf09af30-7dd5-4680-8c1a-9413738c92df" providerId="ADAL" clId="{EC5495CB-FA64-4F65-BC1B-8AF22BA487BB}" dt="2026-03-19T22:36:02.118" v="370" actId="478"/>
          <ac:spMkLst>
            <pc:docMk/>
            <pc:sldMk cId="963609232" sldId="645"/>
            <ac:spMk id="3" creationId="{BFBBC570-C171-578D-0E71-7682AD3EA296}"/>
          </ac:spMkLst>
        </pc:spChg>
        <pc:graphicFrameChg chg="modGraphic">
          <ac:chgData name="Tinkara Ošlovnik" userId="bf09af30-7dd5-4680-8c1a-9413738c92df" providerId="ADAL" clId="{EC5495CB-FA64-4F65-BC1B-8AF22BA487BB}" dt="2026-03-19T22:34:56.910" v="369" actId="20577"/>
          <ac:graphicFrameMkLst>
            <pc:docMk/>
            <pc:sldMk cId="963609232" sldId="645"/>
            <ac:graphicFrameMk id="4" creationId="{23218CE2-D28B-E107-B51D-C8651FB55D66}"/>
          </ac:graphicFrameMkLst>
        </pc:graphicFrameChg>
      </pc:sldChg>
      <pc:sldChg chg="add del">
        <pc:chgData name="Tinkara Ošlovnik" userId="bf09af30-7dd5-4680-8c1a-9413738c92df" providerId="ADAL" clId="{EC5495CB-FA64-4F65-BC1B-8AF22BA487BB}" dt="2026-03-19T21:28:04.496" v="32" actId="47"/>
        <pc:sldMkLst>
          <pc:docMk/>
          <pc:sldMk cId="2357323270" sldId="646"/>
        </pc:sldMkLst>
      </pc:sldChg>
      <pc:sldChg chg="del">
        <pc:chgData name="Tinkara Ošlovnik" userId="bf09af30-7dd5-4680-8c1a-9413738c92df" providerId="ADAL" clId="{EC5495CB-FA64-4F65-BC1B-8AF22BA487BB}" dt="2026-03-19T21:27:09.867" v="1" actId="47"/>
        <pc:sldMkLst>
          <pc:docMk/>
          <pc:sldMk cId="1437426951" sldId="656"/>
        </pc:sldMkLst>
      </pc:sldChg>
      <pc:sldChg chg="add del">
        <pc:chgData name="Tinkara Ošlovnik" userId="bf09af30-7dd5-4680-8c1a-9413738c92df" providerId="ADAL" clId="{EC5495CB-FA64-4F65-BC1B-8AF22BA487BB}" dt="2026-03-19T21:28:03.978" v="31" actId="47"/>
        <pc:sldMkLst>
          <pc:docMk/>
          <pc:sldMk cId="4161977657" sldId="657"/>
        </pc:sldMkLst>
      </pc:sldChg>
      <pc:sldChg chg="del">
        <pc:chgData name="Tinkara Ošlovnik" userId="bf09af30-7dd5-4680-8c1a-9413738c92df" providerId="ADAL" clId="{EC5495CB-FA64-4F65-BC1B-8AF22BA487BB}" dt="2026-03-19T21:27:18.102" v="3" actId="47"/>
        <pc:sldMkLst>
          <pc:docMk/>
          <pc:sldMk cId="1845076345" sldId="658"/>
        </pc:sldMkLst>
      </pc:sldChg>
      <pc:sldChg chg="del">
        <pc:chgData name="Tinkara Ošlovnik" userId="bf09af30-7dd5-4680-8c1a-9413738c92df" providerId="ADAL" clId="{EC5495CB-FA64-4F65-BC1B-8AF22BA487BB}" dt="2026-03-19T21:27:19.475" v="4" actId="47"/>
        <pc:sldMkLst>
          <pc:docMk/>
          <pc:sldMk cId="2755229976" sldId="659"/>
        </pc:sldMkLst>
      </pc:sldChg>
      <pc:sldChg chg="del">
        <pc:chgData name="Tinkara Ošlovnik" userId="bf09af30-7dd5-4680-8c1a-9413738c92df" providerId="ADAL" clId="{EC5495CB-FA64-4F65-BC1B-8AF22BA487BB}" dt="2026-03-19T21:27:22.547" v="5" actId="47"/>
        <pc:sldMkLst>
          <pc:docMk/>
          <pc:sldMk cId="3823404613" sldId="660"/>
        </pc:sldMkLst>
      </pc:sldChg>
      <pc:sldChg chg="modSp mod">
        <pc:chgData name="Tinkara Ošlovnik" userId="bf09af30-7dd5-4680-8c1a-9413738c92df" providerId="ADAL" clId="{EC5495CB-FA64-4F65-BC1B-8AF22BA487BB}" dt="2026-03-19T22:39:05.735" v="371" actId="20577"/>
        <pc:sldMkLst>
          <pc:docMk/>
          <pc:sldMk cId="3219613577" sldId="661"/>
        </pc:sldMkLst>
        <pc:spChg chg="mod">
          <ac:chgData name="Tinkara Ošlovnik" userId="bf09af30-7dd5-4680-8c1a-9413738c92df" providerId="ADAL" clId="{EC5495CB-FA64-4F65-BC1B-8AF22BA487BB}" dt="2026-03-19T22:39:05.735" v="371" actId="20577"/>
          <ac:spMkLst>
            <pc:docMk/>
            <pc:sldMk cId="3219613577" sldId="661"/>
            <ac:spMk id="4" creationId="{8EEE69E7-2CAB-423A-F060-1A55EB0F754F}"/>
          </ac:spMkLst>
        </pc:spChg>
      </pc:sldChg>
      <pc:sldChg chg="del">
        <pc:chgData name="Tinkara Ošlovnik" userId="bf09af30-7dd5-4680-8c1a-9413738c92df" providerId="ADAL" clId="{EC5495CB-FA64-4F65-BC1B-8AF22BA487BB}" dt="2026-03-19T21:28:07.686" v="37" actId="47"/>
        <pc:sldMkLst>
          <pc:docMk/>
          <pc:sldMk cId="423672640" sldId="662"/>
        </pc:sldMkLst>
      </pc:sldChg>
      <pc:sldChg chg="del">
        <pc:chgData name="Tinkara Ošlovnik" userId="bf09af30-7dd5-4680-8c1a-9413738c92df" providerId="ADAL" clId="{EC5495CB-FA64-4F65-BC1B-8AF22BA487BB}" dt="2026-03-19T21:27:31.240" v="6" actId="47"/>
        <pc:sldMkLst>
          <pc:docMk/>
          <pc:sldMk cId="1030169326" sldId="664"/>
        </pc:sldMkLst>
      </pc:sldChg>
      <pc:sldChg chg="del">
        <pc:chgData name="Tinkara Ošlovnik" userId="bf09af30-7dd5-4680-8c1a-9413738c92df" providerId="ADAL" clId="{EC5495CB-FA64-4F65-BC1B-8AF22BA487BB}" dt="2026-03-19T21:27:34.218" v="7" actId="47"/>
        <pc:sldMkLst>
          <pc:docMk/>
          <pc:sldMk cId="1188152168" sldId="66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4678F-E0D4-44E6-812B-529D3754DBCB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4F06-5DEE-4741-AFFD-B0419F9345CD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577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64A608-4941-533B-03DD-A0A76F93C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75C48F-BA20-F625-C64D-08E265A52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CD20DB-D5ED-E72C-BB80-11578192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78708E-E6A2-1BB8-B001-30BDAA3D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77D6B4-17DB-38F9-F100-C752A510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0076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1F2AD-21E6-42C8-A977-935EBD16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6CB4893-6CAC-9947-338F-6762711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D1189B-5077-7AE7-C6BA-D076D7B1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C20612-6D80-801F-F5BB-D5116747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173AF2-BD24-A781-F5F8-7734071D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2404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7BD8DA6-5B89-39D7-A440-2AF749B27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03D021-C36A-F487-CE2C-92A1604DD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CD4E14F-D767-23EE-FA2A-D93C8EEC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1EBA9D-E3DD-0D75-D923-566ECF61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781604-2A1B-588F-2D4D-50EEF788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4509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366AAA-833C-5FD5-CB43-A61D84D7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CFFC2D-50ED-8689-4F7D-16B96BADD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5F580C-D333-56C8-2965-909F903B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D4C6CA-E9A1-C521-B80B-E35D2895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2B295C9-B3B9-D61B-FCB7-9B987EC2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8601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8B02AB-A6CC-63AC-E6CC-4C1D3A9C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13FA28-9F7B-27D8-76FE-C878F1E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857C8DD-751D-8A7D-51A3-9322E251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461323-4B87-10DB-5DA8-B17D91B8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5895555-DE91-4239-3618-85BFDD39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0489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93190F-B37B-CA3D-2B9F-C840DE5A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0D7E1A-A35A-B468-9AFE-69A9AD5C7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CEBE8F2-8C35-2293-5344-801054E8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713345C-6259-02AE-032E-9A036388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3B83617-269C-D590-1898-CA9A1542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E523B28-9645-0A58-1857-F18027B3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610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6321A1-E4E5-00E6-1363-B439C313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67DE2F-0D5A-93B2-C298-F939CF91B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8FC9257-5555-E536-4E3B-2625E2A47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0EF19C5-CAC7-1C83-1C52-637F0289A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F788690-3337-EA4E-DBED-E58A08D1C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5190AAF-7739-FFFA-A517-0E8BF131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4069A9B-356D-FBE6-3CF5-A27797D3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04EEC15-E6A2-1345-B4EA-315CC333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4829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803062-27A4-38C4-1A20-CE6862CE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72B359F-7A1B-EF81-B31D-D1B5BE96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1B8F297-3044-1A69-C711-F169E8CA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FAF9F49-9630-5D6F-6C45-71F6513A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3525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76993DA-9837-E414-A953-988DA7D3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559A0E0-24E1-E6FE-6B59-38996D13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3365ACF-40AF-041C-A505-6FD556EA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005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9527D5-9CC2-5901-6E29-547D14A2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B94EA3-90E9-EE9E-E08D-89327075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24DD0EA-CA91-A1DE-B78F-C6EF5AD2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237D91C-5202-1FED-179D-F38221E5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8801E28-F1B2-3905-7567-9D661C86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77BECE-92EE-F0D2-AE9F-9D4F8264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0031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CD4E96-26CB-BDE4-EB2D-A62404AB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E8A10A6-925E-DF7B-F765-8FC7BDDB7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267351A-8FB4-82F1-5A26-B054DAF10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3957641-BA21-D6A8-58B8-483A4211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3C9B12A-DFBE-2CC7-4A0B-0122665D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A2AEA7C-5D34-0FA4-D55F-64EFCFB7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256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9B2844B-D98A-0484-0BA0-E526C54F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234498"/>
            <a:ext cx="11242221" cy="69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B120536-4D0E-A963-D414-55AF2BC4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28" y="1050018"/>
            <a:ext cx="112422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0427E2-8C47-63FF-46CE-2D069E35A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10439-2959-4F87-91CF-4C0B99C1FDB4}" type="datetimeFigureOut">
              <a:rPr lang="en-SI" smtClean="0"/>
              <a:t>03/20/2026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1548717-E71F-8D11-25AA-6D384ACD8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4BFBB8-D036-B4D5-8B18-A55A94E9A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A8A0C7-567B-46D6-92E1-A98FCDAF3B20}" type="slidenum">
              <a:rPr lang="en-SI" smtClean="0"/>
              <a:t>‹#›</a:t>
            </a:fld>
            <a:endParaRPr lang="en-SI"/>
          </a:p>
        </p:txBody>
      </p:sp>
      <p:pic>
        <p:nvPicPr>
          <p:cNvPr id="7" name="Picture 15" descr="A blue square with white text&#10;&#10;Description automatically generated">
            <a:extLst>
              <a:ext uri="{FF2B5EF4-FFF2-40B4-BE49-F238E27FC236}">
                <a16:creationId xmlns:a16="http://schemas.microsoft.com/office/drawing/2014/main" id="{299F7280-5062-EDC6-CA51-22399980A5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6"/>
          <a:stretch>
            <a:fillRect/>
          </a:stretch>
        </p:blipFill>
        <p:spPr>
          <a:xfrm>
            <a:off x="11353799" y="6131775"/>
            <a:ext cx="623207" cy="589700"/>
          </a:xfrm>
          <a:prstGeom prst="rect">
            <a:avLst/>
          </a:prstGeom>
        </p:spPr>
      </p:pic>
      <p:pic>
        <p:nvPicPr>
          <p:cNvPr id="9" name="Slika 8" descr="Slika, ki vsebuje besede besedilo, posnetek zaslona, pisava, oblikovanje&#10;&#10;Vsebina, ustvarjena z UI, morda ni pravilna.">
            <a:extLst>
              <a:ext uri="{FF2B5EF4-FFF2-40B4-BE49-F238E27FC236}">
                <a16:creationId xmlns:a16="http://schemas.microsoft.com/office/drawing/2014/main" id="{C7715834-9F0C-0D7C-FFEF-CB25D9EBE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36" y="6125239"/>
            <a:ext cx="1231911" cy="596236"/>
          </a:xfrm>
          <a:prstGeom prst="rect">
            <a:avLst/>
          </a:prstGeom>
        </p:spPr>
      </p:pic>
      <p:pic>
        <p:nvPicPr>
          <p:cNvPr id="1026" name="Picture 2" descr="Uspeh ni naključje: kako pripraviti uspešno prijavo na ARIS razpise? - SRIP  - Krožno gospodarstvo">
            <a:extLst>
              <a:ext uri="{FF2B5EF4-FFF2-40B4-BE49-F238E27FC236}">
                <a16:creationId xmlns:a16="http://schemas.microsoft.com/office/drawing/2014/main" id="{15996129-AC94-2ADE-5B11-FB04CA08FB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8" b="29048"/>
          <a:stretch>
            <a:fillRect/>
          </a:stretch>
        </p:blipFill>
        <p:spPr bwMode="auto">
          <a:xfrm>
            <a:off x="8742001" y="6240584"/>
            <a:ext cx="1158109" cy="4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6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38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2C5CA-3A24-A261-593E-573185C65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49896"/>
            <a:ext cx="11531600" cy="2387600"/>
          </a:xfrm>
        </p:spPr>
        <p:txBody>
          <a:bodyPr>
            <a:normAutofit fontScale="90000"/>
          </a:bodyPr>
          <a:lstStyle/>
          <a:p>
            <a:r>
              <a:rPr lang="sl-SI" noProof="0" dirty="0"/>
              <a:t>Uporabnost ekodizajna pri zasnovi proizvodno-storitvenih sistemov (PSS)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CDB1A8-2F40-ADCA-9DBC-9D4B87E02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3266" y="3737496"/>
            <a:ext cx="6739468" cy="1474274"/>
          </a:xfrm>
        </p:spPr>
        <p:txBody>
          <a:bodyPr>
            <a:normAutofit/>
          </a:bodyPr>
          <a:lstStyle/>
          <a:p>
            <a:r>
              <a:rPr lang="sl-SI" noProof="0" dirty="0"/>
              <a:t>Matjaž Denac</a:t>
            </a:r>
            <a:r>
              <a:rPr lang="sl-SI" baseline="30000" noProof="0" dirty="0"/>
              <a:t>1</a:t>
            </a:r>
            <a:r>
              <a:rPr lang="sl-SI" noProof="0" dirty="0"/>
              <a:t>, Tinkara Ošlovnik</a:t>
            </a:r>
            <a:r>
              <a:rPr lang="sl-SI" baseline="30000" noProof="0" dirty="0"/>
              <a:t>2</a:t>
            </a:r>
            <a:endParaRPr lang="sl-SI" noProof="0" dirty="0"/>
          </a:p>
          <a:p>
            <a:pPr algn="l"/>
            <a:r>
              <a:rPr lang="sl-SI" sz="1800" baseline="30000" noProof="0" dirty="0"/>
              <a:t>1</a:t>
            </a:r>
            <a:r>
              <a:rPr lang="sl-SI" sz="1800" noProof="0" dirty="0"/>
              <a:t> Univerza v Mariboru, Ekonomsko-poslovna fakulteta</a:t>
            </a:r>
          </a:p>
          <a:p>
            <a:pPr algn="l"/>
            <a:r>
              <a:rPr lang="sl-SI" sz="1800" baseline="30000" noProof="0" dirty="0"/>
              <a:t>2</a:t>
            </a:r>
            <a:r>
              <a:rPr lang="sl-SI" sz="1800" noProof="0" dirty="0"/>
              <a:t> Univerza v Mariboru, Fakulteta za kemijo in kemijsko tehnologijo</a:t>
            </a:r>
          </a:p>
        </p:txBody>
      </p:sp>
    </p:spTree>
    <p:extLst>
      <p:ext uri="{BB962C8B-B14F-4D97-AF65-F5344CB8AC3E}">
        <p14:creationId xmlns:p14="http://schemas.microsoft.com/office/powerpoint/2010/main" val="236580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741B9-84C8-FCE9-3EAD-2B3FF4560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CBB48F-E19A-3DA9-8D63-D0955276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PRIMERI EKODIZAJN ORODIJ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5A66206-B7E2-C1DB-2783-ABA91E6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852487"/>
            <a:ext cx="158251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 noProof="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A161FA9-1826-87DA-EA50-68E31952C43B}"/>
              </a:ext>
            </a:extLst>
          </p:cNvPr>
          <p:cNvSpPr txBox="1"/>
          <p:nvPr/>
        </p:nvSpPr>
        <p:spPr>
          <a:xfrm>
            <a:off x="244929" y="838497"/>
            <a:ext cx="892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b="1" noProof="0" dirty="0"/>
              <a:t>ORODJE 3: </a:t>
            </a:r>
            <a:r>
              <a:rPr lang="en-SI" sz="2400" noProof="0" dirty="0"/>
              <a:t>Kol</a:t>
            </a:r>
            <a:r>
              <a:rPr lang="en-SI" sz="2400" dirty="0"/>
              <a:t>o </a:t>
            </a:r>
            <a:r>
              <a:rPr lang="en-SI" sz="2400" dirty="0" err="1"/>
              <a:t>strategij</a:t>
            </a:r>
            <a:r>
              <a:rPr lang="en-SI" sz="2400" dirty="0"/>
              <a:t> ekodizajna</a:t>
            </a:r>
            <a:r>
              <a:rPr lang="sl-SI" sz="2400" noProof="0" dirty="0"/>
              <a:t>.</a:t>
            </a:r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4A9819B8-9266-27BC-93A1-7B6BF7C7B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52394"/>
              </p:ext>
            </p:extLst>
          </p:nvPr>
        </p:nvGraphicFramePr>
        <p:xfrm>
          <a:off x="714375" y="1293938"/>
          <a:ext cx="7515225" cy="532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13449123" imgH="9543991" progId="Visio.Drawing.15">
                  <p:embed/>
                </p:oleObj>
              </mc:Choice>
              <mc:Fallback>
                <p:oleObj name="Visio" r:id="rId3" imgW="13449123" imgH="9543991" progId="Visio.Drawing.15">
                  <p:embed/>
                  <p:pic>
                    <p:nvPicPr>
                      <p:cNvPr id="5" name="Predmet 4">
                        <a:extLst>
                          <a:ext uri="{FF2B5EF4-FFF2-40B4-BE49-F238E27FC236}">
                            <a16:creationId xmlns:a16="http://schemas.microsoft.com/office/drawing/2014/main" id="{4A9819B8-9266-27BC-93A1-7B6BF7C7B8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93938"/>
                        <a:ext cx="7515225" cy="5329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50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8D386E-F804-1296-2A61-18B616E7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PRIMERI EKODIZAJN ORODIJ</a:t>
            </a:r>
            <a:endParaRPr lang="en-S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76984E-DFDA-2759-BF8E-A10A7AF0C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B29D82E-9608-DA9B-7DDA-4712D2C188D0}"/>
              </a:ext>
            </a:extLst>
          </p:cNvPr>
          <p:cNvSpPr txBox="1"/>
          <p:nvPr/>
        </p:nvSpPr>
        <p:spPr>
          <a:xfrm>
            <a:off x="244929" y="838497"/>
            <a:ext cx="1109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b="1" noProof="0" dirty="0"/>
              <a:t>ORODJE 4: </a:t>
            </a:r>
            <a:r>
              <a:rPr lang="sl-SI" sz="2400" dirty="0"/>
              <a:t>Konceptualni pregled metodologije za uvedbo </a:t>
            </a:r>
            <a:r>
              <a:rPr lang="sl-SI" sz="2400" dirty="0" err="1"/>
              <a:t>servitizacije</a:t>
            </a:r>
            <a:r>
              <a:rPr lang="sl-SI" sz="2400" dirty="0"/>
              <a:t> v podjetju, ki se ukvarja s proizvodnjo izdelkov.</a:t>
            </a:r>
            <a:endParaRPr lang="sl-SI" sz="2400" noProof="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01B243F-347D-C3FB-0351-04B6831F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54" y="1706675"/>
            <a:ext cx="4879521" cy="49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0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DA5A8-1160-1D3B-EEF7-9D713457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I" noProof="0" dirty="0"/>
              <a:t>PRIMERI PSS</a:t>
            </a:r>
            <a:endParaRPr lang="sl-SI" noProof="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8DB2675-D77A-1C16-B8D6-C9761E4D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9" y="1372849"/>
            <a:ext cx="6725589" cy="322942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305EF81-326C-C4EA-8283-F34CE3653462}"/>
              </a:ext>
            </a:extLst>
          </p:cNvPr>
          <p:cNvSpPr txBox="1"/>
          <p:nvPr/>
        </p:nvSpPr>
        <p:spPr>
          <a:xfrm>
            <a:off x="244929" y="838497"/>
            <a:ext cx="1109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b="1" dirty="0"/>
              <a:t>PRIMER 1: </a:t>
            </a:r>
            <a:r>
              <a:rPr lang="en-SI" sz="2400" dirty="0"/>
              <a:t>Najem </a:t>
            </a:r>
            <a:r>
              <a:rPr lang="en-SI" sz="2400" dirty="0" err="1"/>
              <a:t>motorne</a:t>
            </a:r>
            <a:r>
              <a:rPr lang="en-SI" sz="2400" dirty="0"/>
              <a:t> </a:t>
            </a:r>
            <a:r>
              <a:rPr lang="en-SI" sz="2400" dirty="0" err="1"/>
              <a:t>žage</a:t>
            </a:r>
            <a:r>
              <a:rPr lang="en-SI" sz="2400" dirty="0"/>
              <a:t>.</a:t>
            </a:r>
            <a:endParaRPr lang="sl-SI" sz="2400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FEF3B672-90D9-6835-4986-219C9637FA1A}"/>
              </a:ext>
            </a:extLst>
          </p:cNvPr>
          <p:cNvSpPr txBox="1"/>
          <p:nvPr/>
        </p:nvSpPr>
        <p:spPr>
          <a:xfrm>
            <a:off x="387804" y="4602275"/>
            <a:ext cx="400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b="1" dirty="0"/>
              <a:t>PRIMER 2: </a:t>
            </a:r>
            <a:r>
              <a:rPr lang="en-SI" sz="2400" dirty="0"/>
              <a:t>Najem </a:t>
            </a:r>
            <a:r>
              <a:rPr lang="en-SI" sz="2400" dirty="0" err="1"/>
              <a:t>svetlobe</a:t>
            </a:r>
            <a:r>
              <a:rPr lang="en-SI" sz="2400" dirty="0"/>
              <a:t>.</a:t>
            </a:r>
            <a:endParaRPr lang="sl-SI" sz="2400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A6B9BEC-4AA5-3E74-5AF2-8D3559E0328B}"/>
              </a:ext>
            </a:extLst>
          </p:cNvPr>
          <p:cNvSpPr txBox="1"/>
          <p:nvPr/>
        </p:nvSpPr>
        <p:spPr>
          <a:xfrm>
            <a:off x="6881812" y="835777"/>
            <a:ext cx="46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b="1" dirty="0"/>
              <a:t>PRIMER 3: </a:t>
            </a:r>
            <a:r>
              <a:rPr lang="en-SI" sz="2400" dirty="0"/>
              <a:t>Najem </a:t>
            </a:r>
            <a:r>
              <a:rPr lang="en-SI" sz="2400" dirty="0" err="1"/>
              <a:t>viličarjev</a:t>
            </a:r>
            <a:r>
              <a:rPr lang="en-SI" sz="2400" dirty="0"/>
              <a:t>.</a:t>
            </a:r>
            <a:endParaRPr lang="sl-SI" sz="2400" dirty="0"/>
          </a:p>
        </p:txBody>
      </p:sp>
      <p:pic>
        <p:nvPicPr>
          <p:cNvPr id="14346" name="Picture 10" descr="Linde Material Handling &amp; Linde Forklifts | CT, NY, MA, VT">
            <a:extLst>
              <a:ext uri="{FF2B5EF4-FFF2-40B4-BE49-F238E27FC236}">
                <a16:creationId xmlns:a16="http://schemas.microsoft.com/office/drawing/2014/main" id="{FF8A7985-FA46-28B5-0955-BC4B83B5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18" y="1311392"/>
            <a:ext cx="4651684" cy="28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MultiBrief: What is lighting-as-a-service, and why does it matter?">
            <a:extLst>
              <a:ext uri="{FF2B5EF4-FFF2-40B4-BE49-F238E27FC236}">
                <a16:creationId xmlns:a16="http://schemas.microsoft.com/office/drawing/2014/main" id="{5F4BEB82-FD03-1BA9-182B-CBA391F3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736870"/>
            <a:ext cx="3187490" cy="21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6418165-2CA9-926C-A8D2-15029895EDFE}"/>
              </a:ext>
            </a:extLst>
          </p:cNvPr>
          <p:cNvSpPr txBox="1"/>
          <p:nvPr/>
        </p:nvSpPr>
        <p:spPr>
          <a:xfrm>
            <a:off x="7350157" y="4140610"/>
            <a:ext cx="400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b="1" dirty="0"/>
              <a:t>PRIMER 4: </a:t>
            </a:r>
            <a:r>
              <a:rPr lang="en-SI" sz="2400" dirty="0"/>
              <a:t>Najem </a:t>
            </a:r>
            <a:r>
              <a:rPr lang="en-SI" sz="2400" dirty="0" err="1"/>
              <a:t>ozvočenja</a:t>
            </a:r>
            <a:r>
              <a:rPr lang="en-SI" sz="2400" dirty="0"/>
              <a:t>.</a:t>
            </a:r>
            <a:endParaRPr lang="sl-SI" sz="2400" dirty="0"/>
          </a:p>
        </p:txBody>
      </p:sp>
      <p:pic>
        <p:nvPicPr>
          <p:cNvPr id="14350" name="Picture 14" descr="Ozvočenje za prireditve oz proslave - Najel.Bi">
            <a:extLst>
              <a:ext uri="{FF2B5EF4-FFF2-40B4-BE49-F238E27FC236}">
                <a16:creationId xmlns:a16="http://schemas.microsoft.com/office/drawing/2014/main" id="{53D96B58-B05B-3E24-0052-FC86F089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39" y="4781135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4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04E0AE-CFDC-BE9F-104A-558D9B08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18360"/>
            <a:ext cx="11242221" cy="696232"/>
          </a:xfrm>
        </p:spPr>
        <p:txBody>
          <a:bodyPr>
            <a:normAutofit fontScale="90000"/>
          </a:bodyPr>
          <a:lstStyle/>
          <a:p>
            <a:r>
              <a:rPr lang="sl-SI" noProof="0" dirty="0"/>
              <a:t>ZAKONODAJNI OKVIR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23218CE2-D28B-E107-B51D-C8651FB55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712627"/>
              </p:ext>
            </p:extLst>
          </p:nvPr>
        </p:nvGraphicFramePr>
        <p:xfrm>
          <a:off x="563533" y="627662"/>
          <a:ext cx="11242222" cy="6121438"/>
        </p:xfrm>
        <a:graphic>
          <a:graphicData uri="http://schemas.openxmlformats.org/drawingml/2006/table">
            <a:tbl>
              <a:tblPr/>
              <a:tblGrid>
                <a:gridCol w="1564820">
                  <a:extLst>
                    <a:ext uri="{9D8B030D-6E8A-4147-A177-3AD203B41FA5}">
                      <a16:colId xmlns:a16="http://schemas.microsoft.com/office/drawing/2014/main" val="120977617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386930327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093939490"/>
                    </a:ext>
                  </a:extLst>
                </a:gridCol>
                <a:gridCol w="5915027">
                  <a:extLst>
                    <a:ext uri="{9D8B030D-6E8A-4147-A177-3AD203B41FA5}">
                      <a16:colId xmlns:a16="http://schemas.microsoft.com/office/drawing/2014/main" val="2113845374"/>
                    </a:ext>
                  </a:extLst>
                </a:gridCol>
              </a:tblGrid>
              <a:tr h="266021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1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Vrsta dokumenta</a:t>
                      </a:r>
                      <a:endParaRPr lang="sl-SI" sz="160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1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Uradni naziv / Oznaka</a:t>
                      </a:r>
                      <a:endParaRPr lang="sl-SI" sz="160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1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Področje</a:t>
                      </a:r>
                      <a:endParaRPr lang="sl-SI" sz="160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1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Ključna vsebina glede LCA in </a:t>
                      </a:r>
                      <a:r>
                        <a:rPr lang="sl-SI" sz="1600" b="1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Ecodesign</a:t>
                      </a:r>
                      <a:endParaRPr lang="sl-SI" sz="160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6467"/>
                  </a:ext>
                </a:extLst>
              </a:tr>
              <a:tr h="6080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Uredba (EU)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</a:t>
                      </a: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2024/1781)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– okoljsko primerna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zasnova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Ekodizajn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Nadomešča staro direktivo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2009/125/ES . Uvaja zahteve za skoraj vse fizične izdelke (ne le energijske). Ključna novost je Digitalni potni list izdelka (DPP).</a:t>
                      </a: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818994"/>
                  </a:ext>
                </a:extLst>
              </a:tr>
              <a:tr h="52254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Uredba (EU)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(2023/1542)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-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baterije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LCA / Ekodizajn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Prvi zakon, ki zahteva obvezno izjavo o ogljičnem odtisu na podlagi LCA za določene tipe baterij.</a:t>
                      </a: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92912"/>
                  </a:ext>
                </a:extLst>
              </a:tr>
              <a:tr h="69355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Direktiva (EU)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</a:t>
                      </a: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2024/825</a:t>
                      </a:r>
                      <a:r>
                        <a:rPr lang="sl-SI" sz="1600" b="0" noProof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)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–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vloga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potrošnikov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za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zeleni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prehod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LCA / Trženje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Prepoveduje zavajajoče zelene trditve (“</a:t>
                      </a:r>
                      <a:r>
                        <a:rPr lang="sl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greenwashing</a:t>
                      </a: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”). Od septembra 2026 morajo biti vse okoljske trditve znanstveno utemeljene (z LCA).</a:t>
                      </a: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48914"/>
                  </a:ext>
                </a:extLst>
              </a:tr>
              <a:tr h="6080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Direktiva (EU)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predlog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, 2023/0085) –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zelene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trditve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LCA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Podrobneje določa metodologijo za potrjevanje okoljskih profilov izdelkov. Zahteva preverjanje s strani neodvisnih organov.</a:t>
                      </a: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05686"/>
                  </a:ext>
                </a:extLst>
              </a:tr>
              <a:tr h="6080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Priporočilo (EU)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(2021/2279)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–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uporaba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metod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okoljskega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odtisa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LCA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Metodologija za Okoljski odtis izdelkov. Postaja standardna referenčna metoda za izračune LCA v okviru nove zakonodaje EU.</a:t>
                      </a: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71142"/>
                  </a:ext>
                </a:extLst>
              </a:tr>
              <a:tr h="52254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Uredba (EU)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(305/2011) –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trženje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gradbenih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en-SI" sz="1600" b="0" noProof="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proizvodov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LCA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Zahteva obvezne okoljske deklaracije proizvodov (EPD) na podlagi LCA za gradbene materiale (v polni veljavi od 2026).</a:t>
                      </a: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48295"/>
                  </a:ext>
                </a:extLst>
              </a:tr>
              <a:tr h="52254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Direktiva (EU)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(2024/1275) - </a:t>
                      </a:r>
                      <a:r>
                        <a:rPr lang="sl-SI" sz="1600" b="0" noProof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Energetska </a:t>
                      </a: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učinkovitost stavb)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LCA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Nova revizija zahteva izračun potenciala globalnega segrevanja skozi celoten življenjski cikel za nove stavbe.</a:t>
                      </a: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99095"/>
                  </a:ext>
                </a:extLst>
              </a:tr>
              <a:tr h="52254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ISO standard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ISO 14040, ISO 14044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LCA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noProof="0" dirty="0"/>
                        <a:t>Določa načela in okvir za analizo življenjskega cikla in podaja specifične zahteve ter smernice za izvedbo LCA. 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14222"/>
                  </a:ext>
                </a:extLst>
              </a:tr>
              <a:tr h="52254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ISO standard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ISO 14006</a:t>
                      </a:r>
                      <a:r>
                        <a:rPr lang="en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, 14020 ...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b="0" noProof="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Ekodizajn</a:t>
                      </a:r>
                    </a:p>
                  </a:txBody>
                  <a:tcPr marL="28502" marR="35628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l-SI" sz="1600" noProof="0" dirty="0"/>
                        <a:t>Smernice za vključitev okoljsko primerne zasnove v sisteme vodenja okolja.</a:t>
                      </a:r>
                      <a:endParaRPr lang="sl-SI" sz="1600" b="0" noProof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02" marR="28502" marT="47504" marB="47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0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60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7E303-5F87-8231-FFF5-23128A44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TRAJNOSTNI RAZVOJ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97F2AD-A172-7234-74E4-6C6A2BB3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8" y="1050018"/>
            <a:ext cx="11242221" cy="864507"/>
          </a:xfrm>
        </p:spPr>
        <p:txBody>
          <a:bodyPr/>
          <a:lstStyle/>
          <a:p>
            <a:pPr marL="0" indent="0" algn="ctr">
              <a:buNone/>
            </a:pPr>
            <a:r>
              <a:rPr lang="sl-SI" b="1" noProof="0" dirty="0"/>
              <a:t>“Izpolnjevanje potreb sedanjosti, ne da bi pri tem ogrožali zmožnost prihodnjih generacij, da zadovoljijo svoje potrebe.”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383FF23-2394-9738-094C-A52838E6C956}"/>
              </a:ext>
            </a:extLst>
          </p:cNvPr>
          <p:cNvSpPr txBox="1"/>
          <p:nvPr/>
        </p:nvSpPr>
        <p:spPr>
          <a:xfrm>
            <a:off x="9382125" y="1849147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noProof="0" dirty="0"/>
              <a:t>Brundtland 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27331777-DE67-91E9-1F2C-0EEAE6B6A123}"/>
              </a:ext>
            </a:extLst>
          </p:cNvPr>
          <p:cNvSpPr/>
          <p:nvPr/>
        </p:nvSpPr>
        <p:spPr>
          <a:xfrm>
            <a:off x="476703" y="4399641"/>
            <a:ext cx="2119086" cy="211908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9D920EE-7331-5EDD-C97E-8C38754F1697}"/>
              </a:ext>
            </a:extLst>
          </p:cNvPr>
          <p:cNvSpPr/>
          <p:nvPr/>
        </p:nvSpPr>
        <p:spPr>
          <a:xfrm>
            <a:off x="3417207" y="4399641"/>
            <a:ext cx="2119086" cy="211908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ABC4AFD6-1851-147E-50D9-536D8729CA1B}"/>
              </a:ext>
            </a:extLst>
          </p:cNvPr>
          <p:cNvSpPr/>
          <p:nvPr/>
        </p:nvSpPr>
        <p:spPr>
          <a:xfrm>
            <a:off x="6357711" y="4399641"/>
            <a:ext cx="2119086" cy="211908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sp>
        <p:nvSpPr>
          <p:cNvPr id="10" name="Križec 9">
            <a:extLst>
              <a:ext uri="{FF2B5EF4-FFF2-40B4-BE49-F238E27FC236}">
                <a16:creationId xmlns:a16="http://schemas.microsoft.com/office/drawing/2014/main" id="{DFEEE1B0-F306-A860-BEB5-AE147488AB42}"/>
              </a:ext>
            </a:extLst>
          </p:cNvPr>
          <p:cNvSpPr/>
          <p:nvPr/>
        </p:nvSpPr>
        <p:spPr>
          <a:xfrm>
            <a:off x="2749323" y="5202009"/>
            <a:ext cx="514350" cy="514350"/>
          </a:xfrm>
          <a:prstGeom prst="plus">
            <a:avLst>
              <a:gd name="adj" fmla="val 4333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sp>
        <p:nvSpPr>
          <p:cNvPr id="11" name="Križec 10">
            <a:extLst>
              <a:ext uri="{FF2B5EF4-FFF2-40B4-BE49-F238E27FC236}">
                <a16:creationId xmlns:a16="http://schemas.microsoft.com/office/drawing/2014/main" id="{E23B023F-B9AE-5380-F06B-4C7EDB8924E9}"/>
              </a:ext>
            </a:extLst>
          </p:cNvPr>
          <p:cNvSpPr/>
          <p:nvPr/>
        </p:nvSpPr>
        <p:spPr>
          <a:xfrm>
            <a:off x="5710465" y="5202009"/>
            <a:ext cx="514350" cy="514350"/>
          </a:xfrm>
          <a:prstGeom prst="plus">
            <a:avLst>
              <a:gd name="adj" fmla="val 4333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sp>
        <p:nvSpPr>
          <p:cNvPr id="12" name="Je enako 11">
            <a:extLst>
              <a:ext uri="{FF2B5EF4-FFF2-40B4-BE49-F238E27FC236}">
                <a16:creationId xmlns:a16="http://schemas.microsoft.com/office/drawing/2014/main" id="{4E0E5CF4-682A-90DC-547A-56080EC4C049}"/>
              </a:ext>
            </a:extLst>
          </p:cNvPr>
          <p:cNvSpPr/>
          <p:nvPr/>
        </p:nvSpPr>
        <p:spPr>
          <a:xfrm>
            <a:off x="8772525" y="5144012"/>
            <a:ext cx="478065" cy="572347"/>
          </a:xfrm>
          <a:prstGeom prst="mathEqual">
            <a:avLst>
              <a:gd name="adj1" fmla="val 11871"/>
              <a:gd name="adj2" fmla="val 1176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>
              <a:solidFill>
                <a:schemeClr val="tx1"/>
              </a:solidFill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0D02955-CB1E-4EE5-48D1-08F405E4653B}"/>
              </a:ext>
            </a:extLst>
          </p:cNvPr>
          <p:cNvSpPr txBox="1"/>
          <p:nvPr/>
        </p:nvSpPr>
        <p:spPr>
          <a:xfrm>
            <a:off x="9011557" y="4920574"/>
            <a:ext cx="3311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3200" b="1" dirty="0">
                <a:solidFill>
                  <a:schemeClr val="bg1">
                    <a:lumMod val="50000"/>
                  </a:schemeClr>
                </a:solidFill>
              </a:rPr>
              <a:t>TRAJNOSTNO POSLOVANJE</a:t>
            </a:r>
            <a:endParaRPr lang="sl-SI" sz="3200" b="1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C3462A0-D650-B80E-C324-732DD3037174}"/>
              </a:ext>
            </a:extLst>
          </p:cNvPr>
          <p:cNvSpPr txBox="1"/>
          <p:nvPr/>
        </p:nvSpPr>
        <p:spPr>
          <a:xfrm>
            <a:off x="3437845" y="5228351"/>
            <a:ext cx="211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noProof="0" dirty="0">
                <a:solidFill>
                  <a:schemeClr val="bg1">
                    <a:lumMod val="50000"/>
                  </a:schemeClr>
                </a:solidFill>
              </a:rPr>
              <a:t>Ekonomija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CA7C84C-D0AC-D99D-5BF8-995407B00C3B}"/>
              </a:ext>
            </a:extLst>
          </p:cNvPr>
          <p:cNvSpPr txBox="1"/>
          <p:nvPr/>
        </p:nvSpPr>
        <p:spPr>
          <a:xfrm>
            <a:off x="456065" y="5228351"/>
            <a:ext cx="211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noProof="0" dirty="0">
                <a:solidFill>
                  <a:schemeClr val="bg1">
                    <a:lumMod val="50000"/>
                  </a:schemeClr>
                </a:solidFill>
              </a:rPr>
              <a:t>Okolje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85C2113-125B-E3CA-A4A8-1934253EDB64}"/>
              </a:ext>
            </a:extLst>
          </p:cNvPr>
          <p:cNvSpPr txBox="1"/>
          <p:nvPr/>
        </p:nvSpPr>
        <p:spPr>
          <a:xfrm>
            <a:off x="6357711" y="5193138"/>
            <a:ext cx="211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noProof="0" dirty="0">
                <a:solidFill>
                  <a:schemeClr val="bg1">
                    <a:lumMod val="50000"/>
                  </a:schemeClr>
                </a:solidFill>
              </a:rPr>
              <a:t>Družba</a:t>
            </a:r>
          </a:p>
        </p:txBody>
      </p:sp>
      <p:sp>
        <p:nvSpPr>
          <p:cNvPr id="17" name="Označba mesta vsebine 2">
            <a:extLst>
              <a:ext uri="{FF2B5EF4-FFF2-40B4-BE49-F238E27FC236}">
                <a16:creationId xmlns:a16="http://schemas.microsoft.com/office/drawing/2014/main" id="{E5ACB5E4-BBA2-C37B-467C-D71FF52F1179}"/>
              </a:ext>
            </a:extLst>
          </p:cNvPr>
          <p:cNvSpPr txBox="1">
            <a:spLocks/>
          </p:cNvSpPr>
          <p:nvPr/>
        </p:nvSpPr>
        <p:spPr>
          <a:xfrm>
            <a:off x="476703" y="2218479"/>
            <a:ext cx="11242221" cy="1757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noProof="0" dirty="0"/>
              <a:t>Glavna področja trajnostnega razvoja:</a:t>
            </a:r>
          </a:p>
          <a:p>
            <a:pPr lvl="1"/>
            <a:r>
              <a:rPr lang="sl-SI" noProof="0" dirty="0"/>
              <a:t>Trajnostna poraba in proizvodnja</a:t>
            </a:r>
          </a:p>
          <a:p>
            <a:pPr lvl="1"/>
            <a:r>
              <a:rPr lang="sl-SI" noProof="0" dirty="0"/>
              <a:t>Zaščita naravnih virov in izboljšanje okolja</a:t>
            </a:r>
          </a:p>
          <a:p>
            <a:pPr lvl="1"/>
            <a:r>
              <a:rPr lang="sl-SI" noProof="0" dirty="0"/>
              <a:t>Od lokalnega h globalnemu</a:t>
            </a:r>
          </a:p>
          <a:p>
            <a:pPr lvl="1"/>
            <a:r>
              <a:rPr lang="sl-SI" noProof="0" dirty="0"/>
              <a:t>Klimatske spremembe</a:t>
            </a:r>
          </a:p>
        </p:txBody>
      </p:sp>
      <p:sp>
        <p:nvSpPr>
          <p:cNvPr id="19" name="Zaklepaj 18">
            <a:extLst>
              <a:ext uri="{FF2B5EF4-FFF2-40B4-BE49-F238E27FC236}">
                <a16:creationId xmlns:a16="http://schemas.microsoft.com/office/drawing/2014/main" id="{9CAFCE31-1D93-2F2B-30DB-1D1DFFA0236A}"/>
              </a:ext>
            </a:extLst>
          </p:cNvPr>
          <p:cNvSpPr/>
          <p:nvPr/>
        </p:nvSpPr>
        <p:spPr>
          <a:xfrm>
            <a:off x="6357711" y="2241868"/>
            <a:ext cx="243114" cy="1953471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CE163708-CAF0-9821-EE70-0126B0F61103}"/>
              </a:ext>
            </a:extLst>
          </p:cNvPr>
          <p:cNvCxnSpPr>
            <a:stCxn id="19" idx="2"/>
          </p:cNvCxnSpPr>
          <p:nvPr/>
        </p:nvCxnSpPr>
        <p:spPr>
          <a:xfrm flipV="1">
            <a:off x="6600825" y="3190875"/>
            <a:ext cx="1875972" cy="277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5B1CAFC0-4EBB-FFE2-404B-840D1F5769EC}"/>
              </a:ext>
            </a:extLst>
          </p:cNvPr>
          <p:cNvSpPr txBox="1"/>
          <p:nvPr/>
        </p:nvSpPr>
        <p:spPr>
          <a:xfrm>
            <a:off x="7171872" y="2879861"/>
            <a:ext cx="260985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noProof="0" dirty="0"/>
              <a:t>Skupno stičišče:</a:t>
            </a:r>
          </a:p>
          <a:p>
            <a:pPr algn="ctr"/>
            <a:r>
              <a:rPr lang="sl-SI" b="1" noProof="0" dirty="0"/>
              <a:t>SPREMEMBA VEDENJA</a:t>
            </a:r>
          </a:p>
        </p:txBody>
      </p:sp>
    </p:spTree>
    <p:extLst>
      <p:ext uri="{BB962C8B-B14F-4D97-AF65-F5344CB8AC3E}">
        <p14:creationId xmlns:p14="http://schemas.microsoft.com/office/powerpoint/2010/main" val="200436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504DF-5645-3EA5-115B-06C3FF45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SI" noProof="0" dirty="0"/>
              <a:t>SERVITIZACIJA</a:t>
            </a:r>
            <a:endParaRPr lang="sl-SI" noProof="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03A53EA-E2AB-2B66-6214-E2D49288C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67960"/>
              </p:ext>
            </p:extLst>
          </p:nvPr>
        </p:nvGraphicFramePr>
        <p:xfrm>
          <a:off x="413877" y="2669094"/>
          <a:ext cx="11242674" cy="23774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87762">
                  <a:extLst>
                    <a:ext uri="{9D8B030D-6E8A-4147-A177-3AD203B41FA5}">
                      <a16:colId xmlns:a16="http://schemas.microsoft.com/office/drawing/2014/main" val="2886213857"/>
                    </a:ext>
                  </a:extLst>
                </a:gridCol>
                <a:gridCol w="3438525">
                  <a:extLst>
                    <a:ext uri="{9D8B030D-6E8A-4147-A177-3AD203B41FA5}">
                      <a16:colId xmlns:a16="http://schemas.microsoft.com/office/drawing/2014/main" val="405917892"/>
                    </a:ext>
                  </a:extLst>
                </a:gridCol>
                <a:gridCol w="4116387">
                  <a:extLst>
                    <a:ext uri="{9D8B030D-6E8A-4147-A177-3AD203B41FA5}">
                      <a16:colId xmlns:a16="http://schemas.microsoft.com/office/drawing/2014/main" val="1214356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400" b="1" noProof="0" dirty="0">
                          <a:effectLst/>
                          <a:latin typeface="+mn-lt"/>
                        </a:rPr>
                        <a:t>Produktno usmerjen</a:t>
                      </a:r>
                      <a:endParaRPr lang="sl-SI" sz="24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400" b="1" noProof="0" dirty="0">
                          <a:effectLst/>
                          <a:latin typeface="+mn-lt"/>
                        </a:rPr>
                        <a:t>Uporabniško usmerjen</a:t>
                      </a:r>
                      <a:endParaRPr lang="sl-SI" sz="24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400" b="1" noProof="0" dirty="0">
                          <a:effectLst/>
                          <a:latin typeface="+mn-lt"/>
                        </a:rPr>
                        <a:t>Usmerjen v rezultate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400" noProof="0" dirty="0">
                          <a:effectLst/>
                          <a:latin typeface="+mn-lt"/>
                        </a:rPr>
                        <a:t>Izdelki se prodajo kupcu, storitve pa se dodajajo skozi celoten življenjski cikel, da se zagotovi podpora izdelku.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400" noProof="0" dirty="0">
                          <a:effectLst/>
                          <a:latin typeface="+mn-lt"/>
                        </a:rPr>
                        <a:t>Stranka ni lastnik izdelka, </a:t>
                      </a:r>
                      <a:r>
                        <a:rPr lang="en-SI" sz="2400" noProof="0" dirty="0" err="1">
                          <a:effectLst/>
                          <a:latin typeface="+mn-lt"/>
                        </a:rPr>
                        <a:t>plačilo</a:t>
                      </a:r>
                      <a:r>
                        <a:rPr lang="en-SI" sz="2400" noProof="0" dirty="0">
                          <a:effectLst/>
                          <a:latin typeface="+mn-lt"/>
                        </a:rPr>
                        <a:t> </a:t>
                      </a:r>
                      <a:r>
                        <a:rPr lang="sl-SI" sz="2400" noProof="0" dirty="0">
                          <a:effectLst/>
                          <a:latin typeface="+mn-lt"/>
                        </a:rPr>
                        <a:t>za uporabo izdelka, npr. prek programov lizinga in najema.</a:t>
                      </a:r>
                      <a:r>
                        <a:rPr lang="en-SI" sz="2400" noProof="0" dirty="0">
                          <a:effectLst/>
                          <a:latin typeface="+mn-lt"/>
                        </a:rPr>
                        <a:t> (PaaS)</a:t>
                      </a:r>
                      <a:endParaRPr lang="sl-SI" sz="24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400" noProof="0" dirty="0">
                          <a:effectLst/>
                          <a:latin typeface="+mn-lt"/>
                        </a:rPr>
                        <a:t>Stranka plača za končni izdelek ali za doseg</a:t>
                      </a:r>
                      <a:r>
                        <a:rPr lang="en-SI" sz="2400" noProof="0" dirty="0">
                          <a:effectLst/>
                          <a:latin typeface="+mn-lt"/>
                        </a:rPr>
                        <a:t>o</a:t>
                      </a:r>
                      <a:r>
                        <a:rPr lang="sl-SI" sz="2400" noProof="0" dirty="0">
                          <a:effectLst/>
                          <a:latin typeface="+mn-lt"/>
                        </a:rPr>
                        <a:t> </a:t>
                      </a:r>
                      <a:r>
                        <a:rPr lang="sl-SI" sz="2400" noProof="0" dirty="0" err="1">
                          <a:effectLst/>
                          <a:latin typeface="+mn-lt"/>
                        </a:rPr>
                        <a:t>celotn</a:t>
                      </a:r>
                      <a:r>
                        <a:rPr lang="en-SI" sz="2400" noProof="0" dirty="0" err="1">
                          <a:effectLst/>
                          <a:latin typeface="+mn-lt"/>
                        </a:rPr>
                        <a:t>ega</a:t>
                      </a:r>
                      <a:r>
                        <a:rPr lang="sl-SI" sz="2400" noProof="0" dirty="0">
                          <a:effectLst/>
                          <a:latin typeface="+mn-lt"/>
                        </a:rPr>
                        <a:t> rezultat</a:t>
                      </a:r>
                      <a:r>
                        <a:rPr lang="en-SI" sz="2400" noProof="0" dirty="0">
                          <a:effectLst/>
                          <a:latin typeface="+mn-lt"/>
                        </a:rPr>
                        <a:t>a</a:t>
                      </a:r>
                      <a:r>
                        <a:rPr lang="sl-SI" sz="2400" noProof="0">
                          <a:effectLst/>
                          <a:latin typeface="+mn-lt"/>
                        </a:rPr>
                        <a:t>, </a:t>
                      </a:r>
                      <a:r>
                        <a:rPr lang="sl-SI" sz="2400" noProof="0" dirty="0">
                          <a:effectLst/>
                          <a:latin typeface="+mn-lt"/>
                        </a:rPr>
                        <a:t>pri čemer so izdelek in storitve sredstva za doseganje </a:t>
                      </a:r>
                      <a:r>
                        <a:rPr lang="sl-SI" sz="2400" noProof="0">
                          <a:effectLst/>
                          <a:latin typeface="+mn-lt"/>
                        </a:rPr>
                        <a:t>tega rezultata</a:t>
                      </a:r>
                      <a:r>
                        <a:rPr lang="en-SI" sz="2400" noProof="0" dirty="0">
                          <a:effectLst/>
                          <a:latin typeface="+mn-lt"/>
                        </a:rPr>
                        <a:t>.</a:t>
                      </a:r>
                      <a:endParaRPr lang="sl-SI" sz="24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6525"/>
                  </a:ext>
                </a:extLst>
              </a:tr>
            </a:tbl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653343A-E6D8-BDA1-976D-A4E75BA2D9F8}"/>
              </a:ext>
            </a:extLst>
          </p:cNvPr>
          <p:cNvSpPr txBox="1"/>
          <p:nvPr/>
        </p:nvSpPr>
        <p:spPr>
          <a:xfrm>
            <a:off x="3593869" y="5692956"/>
            <a:ext cx="5004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2800" b="1" dirty="0">
                <a:solidFill>
                  <a:srgbClr val="006385"/>
                </a:solidFill>
              </a:rPr>
              <a:t>TRIJE MODELI PSS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E7A2785-5FCE-EE41-60AB-F496841A05A6}"/>
              </a:ext>
            </a:extLst>
          </p:cNvPr>
          <p:cNvSpPr txBox="1"/>
          <p:nvPr/>
        </p:nvSpPr>
        <p:spPr>
          <a:xfrm>
            <a:off x="3363908" y="1499452"/>
            <a:ext cx="5004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2800" b="1" dirty="0"/>
              <a:t>PLAČILO ZA </a:t>
            </a:r>
          </a:p>
          <a:p>
            <a:pPr algn="ctr"/>
            <a:r>
              <a:rPr lang="en-SI" sz="2800" b="1" dirty="0"/>
              <a:t>UPORABO IZDELKA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C828E66-21D2-CD3D-A73A-033632AF4592}"/>
              </a:ext>
            </a:extLst>
          </p:cNvPr>
          <p:cNvSpPr txBox="1"/>
          <p:nvPr/>
        </p:nvSpPr>
        <p:spPr>
          <a:xfrm>
            <a:off x="-389287" y="1499451"/>
            <a:ext cx="5004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2800" b="1" dirty="0"/>
              <a:t>DOPOLNITEV IZDELKA</a:t>
            </a:r>
          </a:p>
          <a:p>
            <a:pPr algn="ctr"/>
            <a:r>
              <a:rPr lang="en-SI" sz="2800" b="1" dirty="0"/>
              <a:t> S STORITVIJO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07B5938-9FAC-C406-B445-518EB834008B}"/>
              </a:ext>
            </a:extLst>
          </p:cNvPr>
          <p:cNvSpPr txBox="1"/>
          <p:nvPr/>
        </p:nvSpPr>
        <p:spPr>
          <a:xfrm>
            <a:off x="7614458" y="1499452"/>
            <a:ext cx="3807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2800" b="1" dirty="0"/>
              <a:t>PLAČILO ZA </a:t>
            </a:r>
          </a:p>
          <a:p>
            <a:pPr algn="ctr"/>
            <a:r>
              <a:rPr lang="en-SI" sz="2800" b="1" dirty="0"/>
              <a:t>REZULTAT</a:t>
            </a:r>
          </a:p>
        </p:txBody>
      </p:sp>
      <p:cxnSp>
        <p:nvCxnSpPr>
          <p:cNvPr id="13" name="Povezovalnik: kolenski 12">
            <a:extLst>
              <a:ext uri="{FF2B5EF4-FFF2-40B4-BE49-F238E27FC236}">
                <a16:creationId xmlns:a16="http://schemas.microsoft.com/office/drawing/2014/main" id="{2B1852A9-4591-C8B6-2D16-FE2146FA2483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 rot="16200000" flipH="1">
            <a:off x="7407695" y="-610925"/>
            <a:ext cx="568722" cy="3652032"/>
          </a:xfrm>
          <a:prstGeom prst="bentConnector3">
            <a:avLst>
              <a:gd name="adj1" fmla="val 36845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ovezovalnik: kolenski 14">
            <a:extLst>
              <a:ext uri="{FF2B5EF4-FFF2-40B4-BE49-F238E27FC236}">
                <a16:creationId xmlns:a16="http://schemas.microsoft.com/office/drawing/2014/main" id="{E8C3D41C-C74D-1DB8-BCED-A41F00C84045}"/>
              </a:ext>
            </a:extLst>
          </p:cNvPr>
          <p:cNvCxnSpPr>
            <a:stCxn id="2" idx="2"/>
            <a:endCxn id="10" idx="0"/>
          </p:cNvCxnSpPr>
          <p:nvPr/>
        </p:nvCxnSpPr>
        <p:spPr>
          <a:xfrm rot="5400000">
            <a:off x="3705082" y="-661508"/>
            <a:ext cx="568721" cy="3753196"/>
          </a:xfrm>
          <a:prstGeom prst="bentConnector3">
            <a:avLst>
              <a:gd name="adj1" fmla="val 36845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6B8B07D7-E166-9152-68B5-A7E99265D809}"/>
              </a:ext>
            </a:extLst>
          </p:cNvPr>
          <p:cNvCxnSpPr>
            <a:stCxn id="2" idx="2"/>
            <a:endCxn id="9" idx="0"/>
          </p:cNvCxnSpPr>
          <p:nvPr/>
        </p:nvCxnSpPr>
        <p:spPr>
          <a:xfrm flipH="1">
            <a:off x="5866039" y="930730"/>
            <a:ext cx="1" cy="56872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esni zaviti oklepaj 22">
            <a:extLst>
              <a:ext uri="{FF2B5EF4-FFF2-40B4-BE49-F238E27FC236}">
                <a16:creationId xmlns:a16="http://schemas.microsoft.com/office/drawing/2014/main" id="{6D37851B-D26F-542F-9D6D-DE0C33F1D717}"/>
              </a:ext>
            </a:extLst>
          </p:cNvPr>
          <p:cNvSpPr/>
          <p:nvPr/>
        </p:nvSpPr>
        <p:spPr>
          <a:xfrm rot="5400000">
            <a:off x="5928796" y="425567"/>
            <a:ext cx="334408" cy="10091654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9" name="Označba mesta vsebine 2">
            <a:extLst>
              <a:ext uri="{FF2B5EF4-FFF2-40B4-BE49-F238E27FC236}">
                <a16:creationId xmlns:a16="http://schemas.microsoft.com/office/drawing/2014/main" id="{F148CCF5-5560-E927-DE69-05DAD5BF2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4643" y="6216176"/>
            <a:ext cx="6568549" cy="1003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I" sz="1600" dirty="0"/>
              <a:t>“A combination of products and services in a system that provides functionality for consumers and reduces environmental impacts.”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E1477A0D-394D-E862-3889-EEEE4CFCB3C0}"/>
              </a:ext>
            </a:extLst>
          </p:cNvPr>
          <p:cNvSpPr txBox="1"/>
          <p:nvPr/>
        </p:nvSpPr>
        <p:spPr>
          <a:xfrm>
            <a:off x="5534890" y="6623502"/>
            <a:ext cx="612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sz="1200" dirty="0" err="1"/>
              <a:t>Goedkoop</a:t>
            </a:r>
            <a:r>
              <a:rPr lang="en-SI" sz="1200" dirty="0"/>
              <a:t> (1999) </a:t>
            </a:r>
          </a:p>
        </p:txBody>
      </p:sp>
    </p:spTree>
    <p:extLst>
      <p:ext uri="{BB962C8B-B14F-4D97-AF65-F5344CB8AC3E}">
        <p14:creationId xmlns:p14="http://schemas.microsoft.com/office/powerpoint/2010/main" val="126689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51FEE-4DCF-4887-3191-E4ACE3A9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97" y="211799"/>
            <a:ext cx="5157787" cy="793427"/>
          </a:xfrm>
        </p:spPr>
        <p:txBody>
          <a:bodyPr/>
          <a:lstStyle/>
          <a:p>
            <a:r>
              <a:rPr lang="en-SI" dirty="0"/>
              <a:t>EKODIZAJN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D58FAEC-7730-3952-7194-D8A1A74D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071" y="375756"/>
            <a:ext cx="5157787" cy="465512"/>
          </a:xfrm>
        </p:spPr>
        <p:txBody>
          <a:bodyPr/>
          <a:lstStyle/>
          <a:p>
            <a:r>
              <a:rPr lang="en-SI" dirty="0"/>
              <a:t>(ISO 14006)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D3E4374-A1D0-9EB0-C17E-89478B11A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53829" y="4197006"/>
            <a:ext cx="5183188" cy="465512"/>
          </a:xfrm>
        </p:spPr>
        <p:txBody>
          <a:bodyPr/>
          <a:lstStyle/>
          <a:p>
            <a:r>
              <a:rPr lang="en-SI" dirty="0"/>
              <a:t>(ISO 14040, 14044)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7257D98-D54D-5C0F-8C7B-ECD30A9C8298}"/>
              </a:ext>
            </a:extLst>
          </p:cNvPr>
          <p:cNvSpPr txBox="1">
            <a:spLocks/>
          </p:cNvSpPr>
          <p:nvPr/>
        </p:nvSpPr>
        <p:spPr>
          <a:xfrm>
            <a:off x="271797" y="4017806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3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dirty="0"/>
              <a:t>LCA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06F3B7E-AC51-B191-735B-1B3C22D3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642" y="608512"/>
            <a:ext cx="5894964" cy="4666844"/>
          </a:xfrm>
          <a:prstGeom prst="rect">
            <a:avLst/>
          </a:prstGeom>
        </p:spPr>
      </p:pic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FE6F3F4-5239-149C-B172-608518CA1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1520" y="4820577"/>
            <a:ext cx="7755572" cy="2078182"/>
          </a:xfrm>
        </p:spPr>
        <p:txBody>
          <a:bodyPr>
            <a:noAutofit/>
          </a:bodyPr>
          <a:lstStyle/>
          <a:p>
            <a:r>
              <a:rPr lang="en-SI" sz="2000" dirty="0"/>
              <a:t>K</a:t>
            </a:r>
            <a:r>
              <a:rPr lang="sl-SI" sz="2000" dirty="0" err="1"/>
              <a:t>ompleksna</a:t>
            </a:r>
            <a:r>
              <a:rPr lang="sl-SI" sz="2000" dirty="0"/>
              <a:t> analitska metoda, s katero </a:t>
            </a:r>
            <a:r>
              <a:rPr lang="en-SI" sz="2000" dirty="0" err="1"/>
              <a:t>ovrednotimo</a:t>
            </a:r>
            <a:r>
              <a:rPr lang="sl-SI" sz="2000" dirty="0"/>
              <a:t> </a:t>
            </a:r>
            <a:r>
              <a:rPr lang="en-SI" sz="2000" dirty="0"/>
              <a:t>okoljske </a:t>
            </a:r>
            <a:r>
              <a:rPr lang="sl-SI" sz="2000" dirty="0"/>
              <a:t>vplive </a:t>
            </a:r>
            <a:r>
              <a:rPr lang="en-SI" sz="2000" dirty="0" err="1"/>
              <a:t>proizvodov</a:t>
            </a:r>
            <a:r>
              <a:rPr lang="sl-SI" sz="2000" dirty="0"/>
              <a:t> in storitev, v njihovih življenjskih ciklih</a:t>
            </a:r>
            <a:r>
              <a:rPr lang="en-SI" sz="2000" dirty="0"/>
              <a:t>.</a:t>
            </a:r>
          </a:p>
          <a:p>
            <a:pPr marL="0" indent="0">
              <a:buNone/>
            </a:pPr>
            <a:r>
              <a:rPr lang="en-SI" sz="2000" b="1" dirty="0">
                <a:solidFill>
                  <a:srgbClr val="006385"/>
                </a:solidFill>
              </a:rPr>
              <a:t>UPORABNOST:</a:t>
            </a:r>
            <a:endParaRPr lang="sl-SI" sz="2000" b="1" dirty="0">
              <a:solidFill>
                <a:srgbClr val="006385"/>
              </a:solidFill>
            </a:endParaRPr>
          </a:p>
          <a:p>
            <a:r>
              <a:rPr lang="en-SI" sz="2000" dirty="0"/>
              <a:t>P</a:t>
            </a:r>
            <a:r>
              <a:rPr lang="sl-SI" sz="2000" dirty="0"/>
              <a:t>om</a:t>
            </a:r>
            <a:r>
              <a:rPr lang="en-SI" sz="2000" dirty="0" err="1"/>
              <a:t>oč</a:t>
            </a:r>
            <a:r>
              <a:rPr lang="sl-SI" sz="2000" dirty="0"/>
              <a:t> pri izboru proizvodov ali procesov, ki povzročijo najmanj vplivov na okolje</a:t>
            </a:r>
            <a:r>
              <a:rPr lang="en-SI" sz="2000" dirty="0"/>
              <a:t>.</a:t>
            </a:r>
            <a:endParaRPr lang="sl-SI" sz="2000" dirty="0"/>
          </a:p>
          <a:p>
            <a:endParaRPr lang="sl-SI" sz="2000" dirty="0"/>
          </a:p>
          <a:p>
            <a:endParaRPr lang="en-SI" sz="20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EE69E7-2CAB-423A-F060-1A55EB0F7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797" y="987992"/>
            <a:ext cx="5894963" cy="2552336"/>
          </a:xfrm>
        </p:spPr>
        <p:txBody>
          <a:bodyPr>
            <a:normAutofit/>
          </a:bodyPr>
          <a:lstStyle/>
          <a:p>
            <a:r>
              <a:rPr lang="sl-SI" sz="2000" dirty="0"/>
              <a:t>Pomeni vključevanje okoljskih vidikov v oblikovanje in razvoj proizvodov ter storitev z namenom zmanjševanja okoljskih vplivov skozi njihov</a:t>
            </a:r>
            <a:r>
              <a:rPr lang="en-SI" sz="2000" dirty="0"/>
              <a:t> </a:t>
            </a:r>
            <a:r>
              <a:rPr lang="sl-SI" sz="2000" dirty="0"/>
              <a:t>celotni okoljski življenjski cikel.</a:t>
            </a:r>
            <a:endParaRPr lang="en-SI" sz="2000" dirty="0"/>
          </a:p>
          <a:p>
            <a:pPr marL="0" indent="0">
              <a:buNone/>
            </a:pPr>
            <a:r>
              <a:rPr lang="en-SI" sz="2000" b="1" dirty="0">
                <a:solidFill>
                  <a:srgbClr val="006385"/>
                </a:solidFill>
              </a:rPr>
              <a:t>UPORABNOST: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000"/>
              <a:t>pri razvoju </a:t>
            </a:r>
            <a:r>
              <a:rPr lang="sl-SI" sz="2000" dirty="0"/>
              <a:t>novih okolju primernejših proizvodov</a:t>
            </a:r>
            <a:endParaRPr lang="en-SI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000" dirty="0"/>
              <a:t>za okoljsko optimizacijo obstoječih proizvodov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21961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E97DF5-D281-7391-0745-35682C26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I" noProof="0" dirty="0"/>
              <a:t>STRATEGIJE KROŽNEGA GOSPODARSTVA</a:t>
            </a:r>
            <a:endParaRPr lang="sl-SI" noProof="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2C8738-9157-6E1A-E27D-B7C2541AF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71" y="1014152"/>
            <a:ext cx="7626122" cy="5463877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055C424F-8886-30BE-5BF9-6E45B960F283}"/>
              </a:ext>
            </a:extLst>
          </p:cNvPr>
          <p:cNvSpPr/>
          <p:nvPr/>
        </p:nvSpPr>
        <p:spPr>
          <a:xfrm>
            <a:off x="186738" y="1080655"/>
            <a:ext cx="536467" cy="15461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SI" b="1" dirty="0"/>
              <a:t>PSS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B980133-9CE2-4821-D73D-C45E597B87EC}"/>
              </a:ext>
            </a:extLst>
          </p:cNvPr>
          <p:cNvSpPr/>
          <p:nvPr/>
        </p:nvSpPr>
        <p:spPr>
          <a:xfrm>
            <a:off x="780803" y="2186248"/>
            <a:ext cx="536468" cy="4172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SI" b="1" dirty="0"/>
              <a:t>EKODIZAJN</a:t>
            </a:r>
          </a:p>
        </p:txBody>
      </p:sp>
    </p:spTree>
    <p:extLst>
      <p:ext uri="{BB962C8B-B14F-4D97-AF65-F5344CB8AC3E}">
        <p14:creationId xmlns:p14="http://schemas.microsoft.com/office/powerpoint/2010/main" val="219803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AF710-D7B9-CB57-39D7-39878A93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ALI JE PSS </a:t>
            </a:r>
            <a:r>
              <a:rPr lang="en-SI" noProof="0" dirty="0"/>
              <a:t>OKOLJSKO </a:t>
            </a:r>
            <a:r>
              <a:rPr lang="sl-SI" noProof="0"/>
              <a:t>TRAJNOSTEN</a:t>
            </a:r>
            <a:r>
              <a:rPr lang="sl-SI" noProof="0" dirty="0"/>
              <a:t>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E75D9A4-4F3F-5A64-BEFB-8D343E01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628"/>
          <a:stretch>
            <a:fillRect/>
          </a:stretch>
        </p:blipFill>
        <p:spPr>
          <a:xfrm>
            <a:off x="1417864" y="930730"/>
            <a:ext cx="9356271" cy="473093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ED257F4-C9E1-37F0-F6E5-733EBF649D86}"/>
              </a:ext>
            </a:extLst>
          </p:cNvPr>
          <p:cNvSpPr txBox="1"/>
          <p:nvPr/>
        </p:nvSpPr>
        <p:spPr>
          <a:xfrm>
            <a:off x="419099" y="5792505"/>
            <a:ext cx="8178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noProof="0" dirty="0"/>
              <a:t>Pomembna je že sam</a:t>
            </a:r>
            <a:r>
              <a:rPr lang="en-SI" sz="2400" dirty="0"/>
              <a:t>a</a:t>
            </a:r>
            <a:r>
              <a:rPr lang="sl-SI" sz="2400" noProof="0" dirty="0"/>
              <a:t> zasnova izdelka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noProof="0" dirty="0"/>
              <a:t>Okoljsko </a:t>
            </a:r>
            <a:r>
              <a:rPr lang="sl-SI" sz="2400" noProof="0" dirty="0" err="1"/>
              <a:t>traj</a:t>
            </a:r>
            <a:r>
              <a:rPr lang="en-SI" sz="2400" noProof="0" dirty="0"/>
              <a:t>n</a:t>
            </a:r>
            <a:r>
              <a:rPr lang="sl-SI" sz="2400" noProof="0" dirty="0"/>
              <a:t>ost</a:t>
            </a:r>
            <a:r>
              <a:rPr lang="en-SI" sz="2400" noProof="0" dirty="0" err="1"/>
              <a:t>nost</a:t>
            </a:r>
            <a:r>
              <a:rPr lang="sl-SI" sz="2400" noProof="0"/>
              <a:t> </a:t>
            </a:r>
            <a:r>
              <a:rPr lang="sl-SI" sz="2400" noProof="0" dirty="0"/>
              <a:t>lahko celovito oceni</a:t>
            </a:r>
            <a:r>
              <a:rPr lang="en-SI" sz="2400" noProof="0" dirty="0"/>
              <a:t>m</a:t>
            </a:r>
            <a:r>
              <a:rPr lang="sl-SI" sz="2400" noProof="0" dirty="0"/>
              <a:t>o le preko LCA</a:t>
            </a:r>
          </a:p>
        </p:txBody>
      </p:sp>
    </p:spTree>
    <p:extLst>
      <p:ext uri="{BB962C8B-B14F-4D97-AF65-F5344CB8AC3E}">
        <p14:creationId xmlns:p14="http://schemas.microsoft.com/office/powerpoint/2010/main" val="66953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37F39DD1-3141-23E9-1689-62BF40FE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927" y="371869"/>
            <a:ext cx="3632400" cy="369584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9BFA43A-A664-3F86-7CED-8E451C23B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0" y="355057"/>
            <a:ext cx="3632400" cy="614788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C3C1AFC-57DA-08D0-796D-1C771E4BEFE1}"/>
              </a:ext>
            </a:extLst>
          </p:cNvPr>
          <p:cNvSpPr txBox="1"/>
          <p:nvPr/>
        </p:nvSpPr>
        <p:spPr>
          <a:xfrm>
            <a:off x="7918514" y="355057"/>
            <a:ext cx="415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noProof="0" dirty="0"/>
              <a:t>S</a:t>
            </a:r>
            <a:r>
              <a:rPr lang="en-SI" sz="2400" noProof="0" dirty="0" err="1"/>
              <a:t>ervitizacija</a:t>
            </a:r>
            <a:r>
              <a:rPr lang="en-SI" sz="2400" noProof="0" dirty="0"/>
              <a:t> </a:t>
            </a:r>
            <a:r>
              <a:rPr lang="en-SI" sz="2400" noProof="0" dirty="0" err="1"/>
              <a:t>nujno</a:t>
            </a:r>
            <a:r>
              <a:rPr lang="en-SI" sz="2400" dirty="0"/>
              <a:t> ne </a:t>
            </a:r>
            <a:r>
              <a:rPr lang="en-SI" sz="2400" dirty="0" err="1"/>
              <a:t>prinaša</a:t>
            </a:r>
            <a:r>
              <a:rPr lang="en-SI" sz="2400" dirty="0"/>
              <a:t> </a:t>
            </a:r>
            <a:r>
              <a:rPr lang="en-SI" sz="2400" noProof="0" dirty="0" err="1"/>
              <a:t>okolju</a:t>
            </a:r>
            <a:r>
              <a:rPr lang="en-SI" sz="2400" noProof="0" dirty="0"/>
              <a:t> </a:t>
            </a:r>
            <a:r>
              <a:rPr lang="en-SI" sz="2400" noProof="0" dirty="0" err="1"/>
              <a:t>sprejemljivejših</a:t>
            </a:r>
            <a:r>
              <a:rPr lang="en-SI" sz="2400" noProof="0" dirty="0"/>
              <a:t> </a:t>
            </a:r>
            <a:r>
              <a:rPr lang="en-SI" sz="2400" noProof="0" dirty="0" err="1"/>
              <a:t>rešitev</a:t>
            </a:r>
            <a:r>
              <a:rPr lang="en-SI" sz="2400" noProof="0" dirty="0"/>
              <a:t>, </a:t>
            </a:r>
            <a:r>
              <a:rPr lang="en-SI" sz="2400" noProof="0" dirty="0" err="1"/>
              <a:t>zato</a:t>
            </a:r>
            <a:r>
              <a:rPr lang="en-SI" sz="2400" noProof="0" dirty="0"/>
              <a:t> </a:t>
            </a:r>
            <a:r>
              <a:rPr lang="en-SI" sz="2400" noProof="0" dirty="0" err="1"/>
              <a:t>jih</a:t>
            </a:r>
            <a:r>
              <a:rPr lang="en-SI" sz="2400" noProof="0" dirty="0"/>
              <a:t> je </a:t>
            </a:r>
            <a:r>
              <a:rPr lang="en-SI" sz="2400" noProof="0" dirty="0" err="1"/>
              <a:t>potrebno</a:t>
            </a:r>
            <a:r>
              <a:rPr lang="en-SI" sz="2400" noProof="0" dirty="0"/>
              <a:t> </a:t>
            </a:r>
            <a:r>
              <a:rPr lang="en-SI" sz="2400" noProof="0" dirty="0" err="1"/>
              <a:t>presoditi</a:t>
            </a:r>
            <a:r>
              <a:rPr lang="en-SI" sz="2400" noProof="0" dirty="0"/>
              <a:t>. </a:t>
            </a:r>
            <a:endParaRPr lang="sl-SI" sz="2400" noProof="0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11858AB-1E82-612C-D77A-A760F9732A75}"/>
              </a:ext>
            </a:extLst>
          </p:cNvPr>
          <p:cNvSpPr txBox="1"/>
          <p:nvPr/>
        </p:nvSpPr>
        <p:spPr>
          <a:xfrm>
            <a:off x="4108927" y="4522322"/>
            <a:ext cx="7893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SI" sz="2400" b="1" dirty="0">
                <a:solidFill>
                  <a:srgbClr val="006385"/>
                </a:solidFill>
              </a:rPr>
              <a:t>CILJ:</a:t>
            </a:r>
            <a:r>
              <a:rPr lang="en-SI" sz="2400" dirty="0"/>
              <a:t> </a:t>
            </a:r>
            <a:r>
              <a:rPr lang="sl-SI" sz="2400" dirty="0"/>
              <a:t>P</a:t>
            </a:r>
            <a:r>
              <a:rPr lang="en-SI" sz="2400" dirty="0"/>
              <a:t>redstavitev primerov uporabe različnih orodij za ekodizajna za doseganje sinergij med ekonomskimi in okoljskimi kazalniki ustreznosti proizvoda.</a:t>
            </a:r>
          </a:p>
        </p:txBody>
      </p:sp>
    </p:spTree>
    <p:extLst>
      <p:ext uri="{BB962C8B-B14F-4D97-AF65-F5344CB8AC3E}">
        <p14:creationId xmlns:p14="http://schemas.microsoft.com/office/powerpoint/2010/main" val="45169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76FF-B651-D8F2-9A46-1C102EB9A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5BA8E-C772-6C5A-623E-30F628D2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PRIMERI EKODIZAJN ORODIJ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73D228-A8CB-10AC-1724-0192FB3CF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852487"/>
            <a:ext cx="158251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 noProof="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249B14E-FF2B-7E74-6E8E-0CB3B4B41789}"/>
              </a:ext>
            </a:extLst>
          </p:cNvPr>
          <p:cNvSpPr txBox="1"/>
          <p:nvPr/>
        </p:nvSpPr>
        <p:spPr>
          <a:xfrm>
            <a:off x="244929" y="838497"/>
            <a:ext cx="892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b="1" noProof="0" dirty="0"/>
              <a:t>ORODJE 1: </a:t>
            </a:r>
            <a:r>
              <a:rPr lang="sl-SI" sz="2400" noProof="0" dirty="0"/>
              <a:t>Matrika za presojo vplivov v življenjskem ciklu.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9199BC-3039-066A-DD59-E617065A2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I"/>
          </a:p>
        </p:txBody>
      </p:sp>
      <p:graphicFrame>
        <p:nvGraphicFramePr>
          <p:cNvPr id="7" name="Predmet 6">
            <a:extLst>
              <a:ext uri="{FF2B5EF4-FFF2-40B4-BE49-F238E27FC236}">
                <a16:creationId xmlns:a16="http://schemas.microsoft.com/office/drawing/2014/main" id="{9BD3079A-26A3-E0C1-7564-C88C028AE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61177"/>
              </p:ext>
            </p:extLst>
          </p:nvPr>
        </p:nvGraphicFramePr>
        <p:xfrm>
          <a:off x="255447" y="1229995"/>
          <a:ext cx="9028707" cy="502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11105707" imgH="6181261" progId="Visio.Drawing.15">
                  <p:embed/>
                </p:oleObj>
              </mc:Choice>
              <mc:Fallback>
                <p:oleObj name="Visio" r:id="rId3" imgW="11105707" imgH="6181261" progId="Visio.Drawing.15">
                  <p:embed/>
                  <p:pic>
                    <p:nvPicPr>
                      <p:cNvPr id="7" name="Predmet 6">
                        <a:extLst>
                          <a:ext uri="{FF2B5EF4-FFF2-40B4-BE49-F238E27FC236}">
                            <a16:creationId xmlns:a16="http://schemas.microsoft.com/office/drawing/2014/main" id="{9BD3079A-26A3-E0C1-7564-C88C028AEF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47" y="1229995"/>
                        <a:ext cx="9028707" cy="5026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54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8227C-8A40-3960-ED89-F38416024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BA6CA4-FA34-649F-BCA9-C3F4F3DC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PRIMERI EKODIZAJN ORODIJ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1865E2-79A3-AECA-9B9E-ED43DCA8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852487"/>
            <a:ext cx="158251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 noProof="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B954FD1-18DC-0123-B2B3-748EA9FCA243}"/>
              </a:ext>
            </a:extLst>
          </p:cNvPr>
          <p:cNvSpPr txBox="1"/>
          <p:nvPr/>
        </p:nvSpPr>
        <p:spPr>
          <a:xfrm>
            <a:off x="244929" y="838497"/>
            <a:ext cx="892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b="1" noProof="0" dirty="0"/>
              <a:t>ORODJE 2: </a:t>
            </a:r>
            <a:r>
              <a:rPr lang="en-SI" sz="2400" dirty="0"/>
              <a:t>K</a:t>
            </a:r>
            <a:r>
              <a:rPr lang="sl-SI" sz="2400" dirty="0"/>
              <a:t>o</a:t>
            </a:r>
            <a:r>
              <a:rPr lang="en-SI" sz="2400" dirty="0" err="1"/>
              <a:t>ntrolni</a:t>
            </a:r>
            <a:r>
              <a:rPr lang="en-SI" sz="2400" dirty="0"/>
              <a:t> </a:t>
            </a:r>
            <a:r>
              <a:rPr lang="en-SI" sz="2400" dirty="0" err="1"/>
              <a:t>seznam</a:t>
            </a:r>
            <a:r>
              <a:rPr lang="sl-SI" sz="2400" noProof="0" dirty="0"/>
              <a:t>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163E57D7-6DF4-323C-0146-1E45F0D85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275"/>
            <a:ext cx="12192000" cy="46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5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Širokozaslonsko</PresentationFormat>
  <Paragraphs>107</Paragraphs>
  <Slides>13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Google Sans Text</vt:lpstr>
      <vt:lpstr>Officeova tema</vt:lpstr>
      <vt:lpstr>Visio</vt:lpstr>
      <vt:lpstr>Uporabnost ekodizajna pri zasnovi proizvodno-storitvenih sistemov (PSS)</vt:lpstr>
      <vt:lpstr>TRAJNOSTNI RAZVOJ</vt:lpstr>
      <vt:lpstr>SERVITIZACIJA</vt:lpstr>
      <vt:lpstr>EKODIZAJN</vt:lpstr>
      <vt:lpstr>STRATEGIJE KROŽNEGA GOSPODARSTVA</vt:lpstr>
      <vt:lpstr>ALI JE PSS OKOLJSKO TRAJNOSTEN?</vt:lpstr>
      <vt:lpstr>PowerPointova predstavitev</vt:lpstr>
      <vt:lpstr>PRIMERI EKODIZAJN ORODIJ</vt:lpstr>
      <vt:lpstr>PRIMERI EKODIZAJN ORODIJ</vt:lpstr>
      <vt:lpstr>PRIMERI EKODIZAJN ORODIJ</vt:lpstr>
      <vt:lpstr>PRIMERI EKODIZAJN ORODIJ</vt:lpstr>
      <vt:lpstr>PRIMERI PSS</vt:lpstr>
      <vt:lpstr>ZAKONODAJNI OKVIR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Uporabnost ekodizajna pri zasnovi proizvodno-storitvenih sistemov (PSS)</dc:title>
  <dc:creator>Tinkara Ošlovnik</dc:creator>
  <cp:lastModifiedBy>Matjaž Denac</cp:lastModifiedBy>
  <cp:revision>4</cp:revision>
  <dcterms:created xsi:type="dcterms:W3CDTF">2025-12-07T16:41:33Z</dcterms:created>
  <dcterms:modified xsi:type="dcterms:W3CDTF">2026-03-20T07:07:30Z</dcterms:modified>
</cp:coreProperties>
</file>