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8" r:id="rId4"/>
  </p:sldMasterIdLst>
  <p:notesMasterIdLst>
    <p:notesMasterId r:id="rId24"/>
  </p:notesMasterIdLst>
  <p:handoutMasterIdLst>
    <p:handoutMasterId r:id="rId25"/>
  </p:handoutMasterIdLst>
  <p:sldIdLst>
    <p:sldId id="359" r:id="rId5"/>
    <p:sldId id="663" r:id="rId6"/>
    <p:sldId id="639" r:id="rId7"/>
    <p:sldId id="652" r:id="rId8"/>
    <p:sldId id="659" r:id="rId9"/>
    <p:sldId id="660" r:id="rId10"/>
    <p:sldId id="661" r:id="rId11"/>
    <p:sldId id="428" r:id="rId12"/>
    <p:sldId id="364" r:id="rId13"/>
    <p:sldId id="448" r:id="rId14"/>
    <p:sldId id="472" r:id="rId15"/>
    <p:sldId id="360" r:id="rId16"/>
    <p:sldId id="470" r:id="rId17"/>
    <p:sldId id="462" r:id="rId18"/>
    <p:sldId id="664" r:id="rId19"/>
    <p:sldId id="590" r:id="rId20"/>
    <p:sldId id="665" r:id="rId21"/>
    <p:sldId id="666" r:id="rId22"/>
    <p:sldId id="385" r:id="rId2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97175-91C1-49A6-AC68-9E3717DB245A}" v="8" dt="2026-03-19T19:00:58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00" autoAdjust="0"/>
    <p:restoredTop sz="94660"/>
  </p:normalViewPr>
  <p:slideViewPr>
    <p:cSldViewPr>
      <p:cViewPr varScale="1">
        <p:scale>
          <a:sx n="59" d="100"/>
          <a:sy n="59" d="100"/>
        </p:scale>
        <p:origin x="33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5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ja Hojnik" userId="e4843be5-0a80-46c6-9281-ad363ac9466a" providerId="ADAL" clId="{50B97175-91C1-49A6-AC68-9E3717DB245A}"/>
    <pc:docChg chg="custSel delSld modSld">
      <pc:chgData name="Janja Hojnik" userId="e4843be5-0a80-46c6-9281-ad363ac9466a" providerId="ADAL" clId="{50B97175-91C1-49A6-AC68-9E3717DB245A}" dt="2026-03-19T19:07:01.202" v="146" actId="47"/>
      <pc:docMkLst>
        <pc:docMk/>
      </pc:docMkLst>
      <pc:sldChg chg="addSp delSp modSp mod modClrScheme chgLayout">
        <pc:chgData name="Janja Hojnik" userId="e4843be5-0a80-46c6-9281-ad363ac9466a" providerId="ADAL" clId="{50B97175-91C1-49A6-AC68-9E3717DB245A}" dt="2026-03-19T18:58:15.672" v="16" actId="1076"/>
        <pc:sldMkLst>
          <pc:docMk/>
          <pc:sldMk cId="0" sldId="359"/>
        </pc:sldMkLst>
        <pc:spChg chg="add del mod">
          <ac:chgData name="Janja Hojnik" userId="e4843be5-0a80-46c6-9281-ad363ac9466a" providerId="ADAL" clId="{50B97175-91C1-49A6-AC68-9E3717DB245A}" dt="2026-03-19T18:57:29.752" v="3" actId="478"/>
          <ac:spMkLst>
            <pc:docMk/>
            <pc:sldMk cId="0" sldId="359"/>
            <ac:spMk id="2" creationId="{16DC8A19-7741-E346-9E49-81AA2731F254}"/>
          </ac:spMkLst>
        </pc:spChg>
        <pc:spChg chg="add del mod">
          <ac:chgData name="Janja Hojnik" userId="e4843be5-0a80-46c6-9281-ad363ac9466a" providerId="ADAL" clId="{50B97175-91C1-49A6-AC68-9E3717DB245A}" dt="2026-03-19T18:57:34.970" v="5" actId="478"/>
          <ac:spMkLst>
            <pc:docMk/>
            <pc:sldMk cId="0" sldId="359"/>
            <ac:spMk id="3" creationId="{E1ACD567-6FC7-ABD8-DB46-07A576876B66}"/>
          </ac:spMkLst>
        </pc:spChg>
        <pc:spChg chg="add del mod ord">
          <ac:chgData name="Janja Hojnik" userId="e4843be5-0a80-46c6-9281-ad363ac9466a" providerId="ADAL" clId="{50B97175-91C1-49A6-AC68-9E3717DB245A}" dt="2026-03-19T18:58:07.623" v="13" actId="478"/>
          <ac:spMkLst>
            <pc:docMk/>
            <pc:sldMk cId="0" sldId="359"/>
            <ac:spMk id="7" creationId="{FFC894B1-080C-536B-9EE0-1A4254922B0E}"/>
          </ac:spMkLst>
        </pc:spChg>
        <pc:spChg chg="del mod">
          <ac:chgData name="Janja Hojnik" userId="e4843be5-0a80-46c6-9281-ad363ac9466a" providerId="ADAL" clId="{50B97175-91C1-49A6-AC68-9E3717DB245A}" dt="2026-03-19T18:57:25.411" v="1" actId="478"/>
          <ac:spMkLst>
            <pc:docMk/>
            <pc:sldMk cId="0" sldId="359"/>
            <ac:spMk id="4098" creationId="{AD2E61A8-399E-36B3-7B74-C1B96D9FA4C9}"/>
          </ac:spMkLst>
        </pc:spChg>
        <pc:spChg chg="del">
          <ac:chgData name="Janja Hojnik" userId="e4843be5-0a80-46c6-9281-ad363ac9466a" providerId="ADAL" clId="{50B97175-91C1-49A6-AC68-9E3717DB245A}" dt="2026-03-19T18:57:32.242" v="4" actId="478"/>
          <ac:spMkLst>
            <pc:docMk/>
            <pc:sldMk cId="0" sldId="359"/>
            <ac:spMk id="4099" creationId="{8333A123-2B5E-22A3-1114-2E71D702A52F}"/>
          </ac:spMkLst>
        </pc:spChg>
        <pc:picChg chg="add mod modCrop">
          <ac:chgData name="Janja Hojnik" userId="e4843be5-0a80-46c6-9281-ad363ac9466a" providerId="ADAL" clId="{50B97175-91C1-49A6-AC68-9E3717DB245A}" dt="2026-03-19T18:58:15.672" v="16" actId="1076"/>
          <ac:picMkLst>
            <pc:docMk/>
            <pc:sldMk cId="0" sldId="359"/>
            <ac:picMk id="6" creationId="{5C3EA73E-D0B9-A306-7F3B-E1B9FFAEF22C}"/>
          </ac:picMkLst>
        </pc:picChg>
        <pc:picChg chg="del">
          <ac:chgData name="Janja Hojnik" userId="e4843be5-0a80-46c6-9281-ad363ac9466a" providerId="ADAL" clId="{50B97175-91C1-49A6-AC68-9E3717DB245A}" dt="2026-03-19T18:57:26.753" v="2" actId="478"/>
          <ac:picMkLst>
            <pc:docMk/>
            <pc:sldMk cId="0" sldId="359"/>
            <ac:picMk id="1028" creationId="{6D8F6A80-2397-4F2A-2382-880B0B2D1A74}"/>
          </ac:picMkLst>
        </pc:picChg>
      </pc:sldChg>
      <pc:sldChg chg="del">
        <pc:chgData name="Janja Hojnik" userId="e4843be5-0a80-46c6-9281-ad363ac9466a" providerId="ADAL" clId="{50B97175-91C1-49A6-AC68-9E3717DB245A}" dt="2026-03-19T19:05:02.004" v="61" actId="47"/>
        <pc:sldMkLst>
          <pc:docMk/>
          <pc:sldMk cId="3501278409" sldId="365"/>
        </pc:sldMkLst>
      </pc:sldChg>
      <pc:sldChg chg="del">
        <pc:chgData name="Janja Hojnik" userId="e4843be5-0a80-46c6-9281-ad363ac9466a" providerId="ADAL" clId="{50B97175-91C1-49A6-AC68-9E3717DB245A}" dt="2026-03-19T19:06:42.846" v="144" actId="47"/>
        <pc:sldMkLst>
          <pc:docMk/>
          <pc:sldMk cId="1171507338" sldId="369"/>
        </pc:sldMkLst>
      </pc:sldChg>
      <pc:sldChg chg="del">
        <pc:chgData name="Janja Hojnik" userId="e4843be5-0a80-46c6-9281-ad363ac9466a" providerId="ADAL" clId="{50B97175-91C1-49A6-AC68-9E3717DB245A}" dt="2026-03-19T19:04:40.408" v="59" actId="47"/>
        <pc:sldMkLst>
          <pc:docMk/>
          <pc:sldMk cId="760343420" sldId="406"/>
        </pc:sldMkLst>
      </pc:sldChg>
      <pc:sldChg chg="del">
        <pc:chgData name="Janja Hojnik" userId="e4843be5-0a80-46c6-9281-ad363ac9466a" providerId="ADAL" clId="{50B97175-91C1-49A6-AC68-9E3717DB245A}" dt="2026-03-19T19:07:01.202" v="146" actId="47"/>
        <pc:sldMkLst>
          <pc:docMk/>
          <pc:sldMk cId="0" sldId="407"/>
        </pc:sldMkLst>
      </pc:sldChg>
      <pc:sldChg chg="del">
        <pc:chgData name="Janja Hojnik" userId="e4843be5-0a80-46c6-9281-ad363ac9466a" providerId="ADAL" clId="{50B97175-91C1-49A6-AC68-9E3717DB245A}" dt="2026-03-19T19:05:04.019" v="62" actId="47"/>
        <pc:sldMkLst>
          <pc:docMk/>
          <pc:sldMk cId="3439068987" sldId="463"/>
        </pc:sldMkLst>
      </pc:sldChg>
      <pc:sldChg chg="del">
        <pc:chgData name="Janja Hojnik" userId="e4843be5-0a80-46c6-9281-ad363ac9466a" providerId="ADAL" clId="{50B97175-91C1-49A6-AC68-9E3717DB245A}" dt="2026-03-19T19:05:00.493" v="60" actId="47"/>
        <pc:sldMkLst>
          <pc:docMk/>
          <pc:sldMk cId="3175296412" sldId="468"/>
        </pc:sldMkLst>
      </pc:sldChg>
      <pc:sldChg chg="del">
        <pc:chgData name="Janja Hojnik" userId="e4843be5-0a80-46c6-9281-ad363ac9466a" providerId="ADAL" clId="{50B97175-91C1-49A6-AC68-9E3717DB245A}" dt="2026-03-19T19:06:57.013" v="145" actId="47"/>
        <pc:sldMkLst>
          <pc:docMk/>
          <pc:sldMk cId="164743481" sldId="497"/>
        </pc:sldMkLst>
      </pc:sldChg>
      <pc:sldChg chg="del">
        <pc:chgData name="Janja Hojnik" userId="e4843be5-0a80-46c6-9281-ad363ac9466a" providerId="ADAL" clId="{50B97175-91C1-49A6-AC68-9E3717DB245A}" dt="2026-03-19T19:05:04.795" v="63" actId="47"/>
        <pc:sldMkLst>
          <pc:docMk/>
          <pc:sldMk cId="1118768070" sldId="608"/>
        </pc:sldMkLst>
      </pc:sldChg>
      <pc:sldChg chg="del">
        <pc:chgData name="Janja Hojnik" userId="e4843be5-0a80-46c6-9281-ad363ac9466a" providerId="ADAL" clId="{50B97175-91C1-49A6-AC68-9E3717DB245A}" dt="2026-03-19T19:05:07.595" v="64" actId="47"/>
        <pc:sldMkLst>
          <pc:docMk/>
          <pc:sldMk cId="1427912113" sldId="613"/>
        </pc:sldMkLst>
      </pc:sldChg>
      <pc:sldChg chg="addSp delSp modSp mod">
        <pc:chgData name="Janja Hojnik" userId="e4843be5-0a80-46c6-9281-ad363ac9466a" providerId="ADAL" clId="{50B97175-91C1-49A6-AC68-9E3717DB245A}" dt="2026-03-19T19:00:58.274" v="49" actId="1076"/>
        <pc:sldMkLst>
          <pc:docMk/>
          <pc:sldMk cId="1892633022" sldId="652"/>
        </pc:sldMkLst>
        <pc:spChg chg="mod">
          <ac:chgData name="Janja Hojnik" userId="e4843be5-0a80-46c6-9281-ad363ac9466a" providerId="ADAL" clId="{50B97175-91C1-49A6-AC68-9E3717DB245A}" dt="2026-03-19T19:00:58.274" v="49" actId="1076"/>
          <ac:spMkLst>
            <pc:docMk/>
            <pc:sldMk cId="1892633022" sldId="652"/>
            <ac:spMk id="4" creationId="{DDC3ADE8-B488-6776-77AD-FA20F930CE3B}"/>
          </ac:spMkLst>
        </pc:spChg>
        <pc:picChg chg="del">
          <ac:chgData name="Janja Hojnik" userId="e4843be5-0a80-46c6-9281-ad363ac9466a" providerId="ADAL" clId="{50B97175-91C1-49A6-AC68-9E3717DB245A}" dt="2026-03-19T18:59:47.721" v="29" actId="478"/>
          <ac:picMkLst>
            <pc:docMk/>
            <pc:sldMk cId="1892633022" sldId="652"/>
            <ac:picMk id="6" creationId="{A3B540FC-A3E4-42C6-DECF-3EE1551EC7A5}"/>
          </ac:picMkLst>
        </pc:picChg>
        <pc:picChg chg="add mod modCrop">
          <ac:chgData name="Janja Hojnik" userId="e4843be5-0a80-46c6-9281-ad363ac9466a" providerId="ADAL" clId="{50B97175-91C1-49A6-AC68-9E3717DB245A}" dt="2026-03-19T19:00:17.522" v="37" actId="14100"/>
          <ac:picMkLst>
            <pc:docMk/>
            <pc:sldMk cId="1892633022" sldId="652"/>
            <ac:picMk id="7" creationId="{3E6FB296-89BB-323E-7DCF-F1D4DE909458}"/>
          </ac:picMkLst>
        </pc:picChg>
        <pc:picChg chg="del">
          <ac:chgData name="Janja Hojnik" userId="e4843be5-0a80-46c6-9281-ad363ac9466a" providerId="ADAL" clId="{50B97175-91C1-49A6-AC68-9E3717DB245A}" dt="2026-03-19T18:58:44.788" v="17" actId="478"/>
          <ac:picMkLst>
            <pc:docMk/>
            <pc:sldMk cId="1892633022" sldId="652"/>
            <ac:picMk id="8" creationId="{43867266-84F5-F433-80C6-84016F7938C2}"/>
          </ac:picMkLst>
        </pc:picChg>
      </pc:sldChg>
      <pc:sldChg chg="addSp delSp modSp mod">
        <pc:chgData name="Janja Hojnik" userId="e4843be5-0a80-46c6-9281-ad363ac9466a" providerId="ADAL" clId="{50B97175-91C1-49A6-AC68-9E3717DB245A}" dt="2026-03-19T19:02:20.146" v="58" actId="14100"/>
        <pc:sldMkLst>
          <pc:docMk/>
          <pc:sldMk cId="1566376112" sldId="661"/>
        </pc:sldMkLst>
        <pc:spChg chg="del">
          <ac:chgData name="Janja Hojnik" userId="e4843be5-0a80-46c6-9281-ad363ac9466a" providerId="ADAL" clId="{50B97175-91C1-49A6-AC68-9E3717DB245A}" dt="2026-03-19T19:01:56.979" v="51" actId="478"/>
          <ac:spMkLst>
            <pc:docMk/>
            <pc:sldMk cId="1566376112" sldId="661"/>
            <ac:spMk id="8" creationId="{C8D42F8D-9421-B94B-BC96-5FF78401DDEE}"/>
          </ac:spMkLst>
        </pc:spChg>
        <pc:picChg chg="add mod modCrop">
          <ac:chgData name="Janja Hojnik" userId="e4843be5-0a80-46c6-9281-ad363ac9466a" providerId="ADAL" clId="{50B97175-91C1-49A6-AC68-9E3717DB245A}" dt="2026-03-19T19:02:20.146" v="58" actId="14100"/>
          <ac:picMkLst>
            <pc:docMk/>
            <pc:sldMk cId="1566376112" sldId="661"/>
            <ac:picMk id="4" creationId="{7E1D5EF4-BFF1-1D3D-FBB3-4A77E9B453E5}"/>
          </ac:picMkLst>
        </pc:picChg>
        <pc:picChg chg="del">
          <ac:chgData name="Janja Hojnik" userId="e4843be5-0a80-46c6-9281-ad363ac9466a" providerId="ADAL" clId="{50B97175-91C1-49A6-AC68-9E3717DB245A}" dt="2026-03-19T19:01:52.602" v="50" actId="478"/>
          <ac:picMkLst>
            <pc:docMk/>
            <pc:sldMk cId="1566376112" sldId="661"/>
            <ac:picMk id="6" creationId="{012AC4C6-05DD-5830-B94B-D1CCE33073AF}"/>
          </ac:picMkLst>
        </pc:picChg>
      </pc:sldChg>
      <pc:sldChg chg="del">
        <pc:chgData name="Janja Hojnik" userId="e4843be5-0a80-46c6-9281-ad363ac9466a" providerId="ADAL" clId="{50B97175-91C1-49A6-AC68-9E3717DB245A}" dt="2026-03-19T19:05:15.670" v="65" actId="47"/>
        <pc:sldMkLst>
          <pc:docMk/>
          <pc:sldMk cId="3474281427" sldId="662"/>
        </pc:sldMkLst>
      </pc:sldChg>
      <pc:sldChg chg="modSp mod">
        <pc:chgData name="Janja Hojnik" userId="e4843be5-0a80-46c6-9281-ad363ac9466a" providerId="ADAL" clId="{50B97175-91C1-49A6-AC68-9E3717DB245A}" dt="2026-03-19T19:06:17.959" v="143" actId="20577"/>
        <pc:sldMkLst>
          <pc:docMk/>
          <pc:sldMk cId="2251880726" sldId="665"/>
        </pc:sldMkLst>
        <pc:spChg chg="mod">
          <ac:chgData name="Janja Hojnik" userId="e4843be5-0a80-46c6-9281-ad363ac9466a" providerId="ADAL" clId="{50B97175-91C1-49A6-AC68-9E3717DB245A}" dt="2026-03-19T19:06:17.959" v="143" actId="20577"/>
          <ac:spMkLst>
            <pc:docMk/>
            <pc:sldMk cId="2251880726" sldId="665"/>
            <ac:spMk id="4" creationId="{B62EDAB6-3AB7-1347-4290-093F44C13E16}"/>
          </ac:spMkLst>
        </pc:spChg>
      </pc:sldChg>
      <pc:sldChg chg="modSp mod">
        <pc:chgData name="Janja Hojnik" userId="e4843be5-0a80-46c6-9281-ad363ac9466a" providerId="ADAL" clId="{50B97175-91C1-49A6-AC68-9E3717DB245A}" dt="2026-03-19T19:05:31.727" v="77" actId="20577"/>
        <pc:sldMkLst>
          <pc:docMk/>
          <pc:sldMk cId="2576924025" sldId="666"/>
        </pc:sldMkLst>
        <pc:spChg chg="mod">
          <ac:chgData name="Janja Hojnik" userId="e4843be5-0a80-46c6-9281-ad363ac9466a" providerId="ADAL" clId="{50B97175-91C1-49A6-AC68-9E3717DB245A}" dt="2026-03-19T19:05:31.727" v="77" actId="20577"/>
          <ac:spMkLst>
            <pc:docMk/>
            <pc:sldMk cId="2576924025" sldId="666"/>
            <ac:spMk id="4" creationId="{B62EDAB6-3AB7-1347-4290-093F44C13E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7825-8529-4B4B-97B0-58DFFD3405C8}" type="datetimeFigureOut">
              <a:rPr lang="sl-SI" smtClean="0"/>
              <a:t>19. 03. 2026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6B28D-31DF-4F79-8439-A95A0F2378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62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19EA-6195-4091-963B-595724FFC946}" type="datetimeFigureOut">
              <a:rPr lang="sl-SI" smtClean="0"/>
              <a:t>19. 03. 2026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B775F-F8D6-4738-A0EF-069010D5B1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23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99456" y="1536824"/>
            <a:ext cx="9937104" cy="2684264"/>
          </a:xfrm>
        </p:spPr>
        <p:txBody>
          <a:bodyPr anchor="b"/>
          <a:lstStyle>
            <a:lvl1pPr algn="r">
              <a:defRPr sz="4400">
                <a:latin typeface="Calibri" pitchFamily="34" charset="0"/>
              </a:defRPr>
            </a:lvl1pPr>
          </a:lstStyle>
          <a:p>
            <a:pPr lvl="0"/>
            <a:r>
              <a:rPr lang="sl-SI" noProof="0" dirty="0"/>
              <a:t>Glavni naslov</a:t>
            </a:r>
            <a:endParaRPr lang="en-GB" noProof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99456" y="4437459"/>
            <a:ext cx="9937104" cy="172784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>
                <a:latin typeface="Calibri" pitchFamily="34" charset="0"/>
              </a:defRPr>
            </a:lvl1pPr>
          </a:lstStyle>
          <a:p>
            <a:pPr lvl="0"/>
            <a:r>
              <a:rPr lang="sl-SI" noProof="0" dirty="0"/>
              <a:t>Podnaslov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060" y="312791"/>
            <a:ext cx="2014927" cy="119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4804086F-D290-3FD0-9FA4-2D0EB2DFE7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33568" y="1"/>
            <a:ext cx="1858433" cy="474663"/>
          </a:xfrm>
          <a:prstGeom prst="rect">
            <a:avLst/>
          </a:prstGeom>
          <a:solidFill>
            <a:srgbClr val="006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en-US" sz="2400">
              <a:latin typeface="Calibri" panose="020F050202020403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C026BBF-3F68-8165-46F7-E2D8EA79A7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1" y="7939"/>
            <a:ext cx="124883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0544607" cy="476672"/>
          </a:xfrm>
          <a:solidFill>
            <a:srgbClr val="006A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629440-520E-2EBD-7C89-946B2679A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83901" y="6381751"/>
            <a:ext cx="1198033" cy="392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06A8E"/>
                </a:solidFill>
                <a:latin typeface="Calibri" panose="020F0502020204030204" pitchFamily="34" charset="0"/>
              </a:defRPr>
            </a:lvl1pPr>
          </a:lstStyle>
          <a:p>
            <a:fld id="{1946B46C-5639-4B09-8742-8B22C6581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3237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1C4-DC3D-4490-B43B-76313C508C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91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4804086F-D290-3FD0-9FA4-2D0EB2DFE7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33568" y="1"/>
            <a:ext cx="1858433" cy="474663"/>
          </a:xfrm>
          <a:prstGeom prst="rect">
            <a:avLst/>
          </a:prstGeom>
          <a:solidFill>
            <a:srgbClr val="006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en-US" sz="2400">
              <a:latin typeface="Calibri" panose="020F050202020403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C026BBF-3F68-8165-46F7-E2D8EA79A7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1" y="7939"/>
            <a:ext cx="124883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0544607" cy="476672"/>
          </a:xfrm>
          <a:solidFill>
            <a:srgbClr val="006A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629440-520E-2EBD-7C89-946B2679A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83901" y="6381751"/>
            <a:ext cx="1198033" cy="392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06A8E"/>
                </a:solidFill>
                <a:latin typeface="Calibri" panose="020F0502020204030204" pitchFamily="34" charset="0"/>
              </a:defRPr>
            </a:lvl1pPr>
          </a:lstStyle>
          <a:p>
            <a:fld id="{1946B46C-5639-4B09-8742-8B22C6581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0860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4804086F-D290-3FD0-9FA4-2D0EB2DFE7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33568" y="1"/>
            <a:ext cx="1858433" cy="474663"/>
          </a:xfrm>
          <a:prstGeom prst="rect">
            <a:avLst/>
          </a:prstGeom>
          <a:solidFill>
            <a:srgbClr val="006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en-US" sz="2400">
              <a:latin typeface="Calibri" panose="020F050202020403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C026BBF-3F68-8165-46F7-E2D8EA79A7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1" y="7939"/>
            <a:ext cx="124883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0544607" cy="476672"/>
          </a:xfrm>
          <a:solidFill>
            <a:srgbClr val="006A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629440-520E-2EBD-7C89-946B2679A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83901" y="6381751"/>
            <a:ext cx="1198033" cy="392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06A8E"/>
                </a:solidFill>
                <a:latin typeface="Calibri" panose="020F0502020204030204" pitchFamily="34" charset="0"/>
              </a:defRPr>
            </a:lvl1pPr>
          </a:lstStyle>
          <a:p>
            <a:fld id="{1946B46C-5639-4B09-8742-8B22C6581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8379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jel\Desktop\Pasica\pasica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527" y="6381328"/>
            <a:ext cx="1198212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strani</a:t>
            </a:r>
            <a:endParaRPr lang="sl-S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0944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28800"/>
            <a:ext cx="10668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07284538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28800"/>
            <a:ext cx="10668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7099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628800"/>
            <a:ext cx="5253608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1616" y="1628800"/>
            <a:ext cx="522699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527" y="6381328"/>
            <a:ext cx="1198212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C:\Users\Danijel\Desktop\Pasica\pasica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0944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2720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628800"/>
            <a:ext cx="5325616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6600" y="1628800"/>
            <a:ext cx="508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Tekst</a:t>
            </a:r>
            <a:endParaRPr lang="en-US"/>
          </a:p>
          <a:p>
            <a:pPr lvl="1"/>
            <a:r>
              <a:rPr lang="sl-SI"/>
              <a:t>Druga raven</a:t>
            </a:r>
            <a:endParaRPr lang="en-US"/>
          </a:p>
          <a:p>
            <a:pPr lvl="2"/>
            <a:r>
              <a:rPr lang="sl-SI"/>
              <a:t>Tretja raven</a:t>
            </a:r>
            <a:endParaRPr lang="en-US"/>
          </a:p>
          <a:p>
            <a:pPr lvl="3"/>
            <a:r>
              <a:rPr lang="sl-SI"/>
              <a:t>Četrta raven</a:t>
            </a:r>
            <a:endParaRPr lang="en-US"/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19395870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527" y="6381328"/>
            <a:ext cx="1198212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C:\Users\Danijel\Desktop\Pasica\pasica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0944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51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7536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nijel\Desktop\Pasica\pasica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0944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16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28601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6672"/>
            <a:ext cx="10871200" cy="10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Naslov strani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28800"/>
            <a:ext cx="106680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Tekst</a:t>
            </a:r>
            <a:endParaRPr lang="en-US" dirty="0"/>
          </a:p>
          <a:p>
            <a:pPr lvl="1"/>
            <a:r>
              <a:rPr lang="sl-SI" dirty="0"/>
              <a:t>Druga raven</a:t>
            </a:r>
            <a:endParaRPr lang="en-US" dirty="0"/>
          </a:p>
          <a:p>
            <a:pPr lvl="2"/>
            <a:r>
              <a:rPr lang="sl-SI" dirty="0"/>
              <a:t>Tretja raven</a:t>
            </a:r>
            <a:endParaRPr lang="en-US" dirty="0"/>
          </a:p>
          <a:p>
            <a:pPr lvl="3"/>
            <a:r>
              <a:rPr lang="sl-SI" dirty="0"/>
              <a:t>Četrta raven</a:t>
            </a:r>
            <a:endParaRPr lang="en-US" dirty="0"/>
          </a:p>
          <a:p>
            <a:pPr lvl="4"/>
            <a:r>
              <a:rPr lang="sl-SI" dirty="0"/>
              <a:t>Peta raven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  <p:sldLayoutId id="2147483681" r:id="rId11"/>
    <p:sldLayoutId id="2147483683" r:id="rId12"/>
    <p:sldLayoutId id="2147483684" r:id="rId13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aseline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ciencedirect.com/science/article/abs/pii/026323738890033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DB3736B-DEE8-0C13-0BDC-22D31D044AC8}"/>
              </a:ext>
            </a:extLst>
          </p:cNvPr>
          <p:cNvSpPr txBox="1"/>
          <p:nvPr/>
        </p:nvSpPr>
        <p:spPr>
          <a:xfrm>
            <a:off x="0" y="6182258"/>
            <a:ext cx="12192000" cy="646331"/>
          </a:xfrm>
          <a:prstGeom prst="rect">
            <a:avLst/>
          </a:prstGeom>
          <a:solidFill>
            <a:srgbClr val="006A8E"/>
          </a:solidFill>
        </p:spPr>
        <p:txBody>
          <a:bodyPr wrap="square" rtlCol="0">
            <a:spAutoFit/>
          </a:bodyPr>
          <a:lstStyle/>
          <a:p>
            <a:endParaRPr lang="sl-SI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Temeljni raziskovalni projekt ARIS J5-60086 "Vsi so v storitvah": Krmarjenje z regulativnimi izzivi </a:t>
            </a:r>
            <a:r>
              <a:rPr lang="sl-SI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megatrenda</a:t>
            </a:r>
            <a:r>
              <a:rPr lang="sl-SI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servitizacije</a:t>
            </a:r>
            <a:endParaRPr lang="sl-SI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C3EA73E-D0B9-A306-7F3B-E1B9FFAE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72" t="29001" r="9838" b="13250"/>
          <a:stretch/>
        </p:blipFill>
        <p:spPr>
          <a:xfrm>
            <a:off x="1524146" y="692696"/>
            <a:ext cx="9143707" cy="51845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A338CF45-561C-5D96-F1A1-3A95A2C9B989}"/>
              </a:ext>
            </a:extLst>
          </p:cNvPr>
          <p:cNvSpPr txBox="1">
            <a:spLocks/>
          </p:cNvSpPr>
          <p:nvPr/>
        </p:nvSpPr>
        <p:spPr bwMode="auto">
          <a:xfrm>
            <a:off x="1943100" y="530959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+mj-lt"/>
                <a:ea typeface="ＭＳ Ｐゴシック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l-SI" altLang="sl-SI" sz="4000" b="0" kern="0" dirty="0">
                <a:solidFill>
                  <a:srgbClr val="006A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Poslovni modeli usmerjeni k rešitvam</a:t>
            </a:r>
            <a:endParaRPr lang="en-US" altLang="sl-SI" sz="4000" b="0" kern="0" dirty="0">
              <a:solidFill>
                <a:srgbClr val="006A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grada vsebine 2">
            <a:extLst>
              <a:ext uri="{FF2B5EF4-FFF2-40B4-BE49-F238E27FC236}">
                <a16:creationId xmlns:a16="http://schemas.microsoft.com/office/drawing/2014/main" id="{20D7549D-4266-AA1A-026A-1AD8F11ADFF3}"/>
              </a:ext>
            </a:extLst>
          </p:cNvPr>
          <p:cNvSpPr txBox="1">
            <a:spLocks/>
          </p:cNvSpPr>
          <p:nvPr/>
        </p:nvSpPr>
        <p:spPr>
          <a:xfrm>
            <a:off x="1120256" y="2189315"/>
            <a:ext cx="5767832" cy="6810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57362A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7362A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7362A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7362A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defRPr/>
            </a:pPr>
            <a:r>
              <a:rPr lang="sl-SI" altLang="sl-SI" sz="3200" kern="0" dirty="0">
                <a:solidFill>
                  <a:srgbClr val="006A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Proizvajalci kot ponudniki rešitev</a:t>
            </a:r>
            <a:endParaRPr lang="en-US" altLang="sl-SI" sz="3200" kern="0" dirty="0">
              <a:solidFill>
                <a:srgbClr val="006A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1" name="Pravokotnik 4">
            <a:extLst>
              <a:ext uri="{FF2B5EF4-FFF2-40B4-BE49-F238E27FC236}">
                <a16:creationId xmlns:a16="http://schemas.microsoft.com/office/drawing/2014/main" id="{0D590BFC-02F0-1915-2BEC-0272B7AC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3385710"/>
            <a:ext cx="5544616" cy="138499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l-SI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“People don't want to buy a quarter-inch drill, they want a quarter-inch hole.” T</a:t>
            </a:r>
            <a:r>
              <a:rPr lang="sl-SI" altLang="sl-SI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sl-SI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Levitt</a:t>
            </a:r>
            <a:endParaRPr lang="sl-SI" altLang="sl-SI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4 Tips for Drilling or Cutting Through Concrete Walls">
            <a:extLst>
              <a:ext uri="{FF2B5EF4-FFF2-40B4-BE49-F238E27FC236}">
                <a16:creationId xmlns:a16="http://schemas.microsoft.com/office/drawing/2014/main" id="{4897DA63-6634-1396-2A51-3E91E0AE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08" y="2087294"/>
            <a:ext cx="4032448" cy="26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BFCC67B7-5318-587D-F0DF-9AA1C6FE0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C5574-9A7D-23C3-3589-CC3084EB8AD3}"/>
              </a:ext>
            </a:extLst>
          </p:cNvPr>
          <p:cNvSpPr txBox="1">
            <a:spLocks/>
          </p:cNvSpPr>
          <p:nvPr/>
        </p:nvSpPr>
        <p:spPr bwMode="auto">
          <a:xfrm>
            <a:off x="711200" y="476672"/>
            <a:ext cx="5630416" cy="10473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+mj-lt"/>
                <a:ea typeface="ＭＳ Ｐゴシック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sl-SI" sz="4000" b="0" kern="0" dirty="0">
                <a:solidFill>
                  <a:srgbClr val="006A8E"/>
                </a:solidFill>
                <a:latin typeface="Calibri" pitchFamily="34" charset="0"/>
                <a:ea typeface="+mj-ea"/>
              </a:rPr>
              <a:t>Definicije </a:t>
            </a:r>
            <a:r>
              <a:rPr lang="sl-SI" sz="4000" b="0" kern="0" dirty="0" err="1">
                <a:solidFill>
                  <a:srgbClr val="006A8E"/>
                </a:solidFill>
                <a:latin typeface="Calibri" pitchFamily="34" charset="0"/>
                <a:ea typeface="+mj-ea"/>
              </a:rPr>
              <a:t>servitizacije</a:t>
            </a:r>
            <a:endParaRPr lang="en-US" sz="4000" b="0" kern="0" dirty="0">
              <a:solidFill>
                <a:srgbClr val="006A8E"/>
              </a:solidFill>
              <a:latin typeface="Calibri" pitchFamily="34" charset="0"/>
              <a:ea typeface="+mj-ea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353C805-24D5-F469-B333-726074ED258E}"/>
              </a:ext>
            </a:extLst>
          </p:cNvPr>
          <p:cNvSpPr txBox="1">
            <a:spLocks/>
          </p:cNvSpPr>
          <p:nvPr/>
        </p:nvSpPr>
        <p:spPr bwMode="auto">
          <a:xfrm>
            <a:off x="623392" y="1742044"/>
            <a:ext cx="5253608" cy="4608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57362A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7362A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7362A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7362A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sl-SI" dirty="0" err="1">
                <a:solidFill>
                  <a:srgbClr val="006A8E"/>
                </a:solidFill>
              </a:rPr>
              <a:t>Vandermerwe</a:t>
            </a:r>
            <a:r>
              <a:rPr lang="sl-SI" dirty="0">
                <a:solidFill>
                  <a:srgbClr val="006A8E"/>
                </a:solidFill>
              </a:rPr>
              <a:t> &amp; Rada (</a:t>
            </a:r>
            <a:r>
              <a:rPr lang="sl-SI" dirty="0" err="1">
                <a:solidFill>
                  <a:srgbClr val="006A8E"/>
                </a:solidFill>
              </a:rPr>
              <a:t>European</a:t>
            </a:r>
            <a:r>
              <a:rPr lang="sl-SI" dirty="0">
                <a:solidFill>
                  <a:srgbClr val="006A8E"/>
                </a:solidFill>
              </a:rPr>
              <a:t> Management </a:t>
            </a:r>
            <a:r>
              <a:rPr lang="sl-SI" dirty="0" err="1">
                <a:solidFill>
                  <a:srgbClr val="006A8E"/>
                </a:solidFill>
              </a:rPr>
              <a:t>Journal</a:t>
            </a:r>
            <a:r>
              <a:rPr lang="sl-SI" dirty="0">
                <a:solidFill>
                  <a:srgbClr val="006A8E"/>
                </a:solidFill>
              </a:rPr>
              <a:t>, </a:t>
            </a:r>
            <a:r>
              <a:rPr lang="sl-SI" dirty="0">
                <a:solidFill>
                  <a:srgbClr val="006A8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1988</a:t>
            </a:r>
            <a:r>
              <a:rPr lang="sl-SI" dirty="0">
                <a:solidFill>
                  <a:srgbClr val="006A8E"/>
                </a:solidFill>
              </a:rPr>
              <a:t>): </a:t>
            </a:r>
            <a:r>
              <a:rPr lang="sl-SI" i="1" dirty="0">
                <a:solidFill>
                  <a:srgbClr val="006A8E"/>
                </a:solidFill>
              </a:rPr>
              <a:t>„vse večja ponudba popolnejših tržnih paketov ali ‚paketov‘ kombinacije blaga, storitev, podpore, samopostrežbe in znanja, usmerjenih k strankam, da bi dodali vrednost osnovni ponudbi podjetja“.</a:t>
            </a:r>
            <a:endParaRPr lang="sl-SI" dirty="0">
              <a:solidFill>
                <a:srgbClr val="006A8E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sz="2500" dirty="0">
              <a:solidFill>
                <a:srgbClr val="006A8E"/>
              </a:solidFill>
              <a:latin typeface="Calibri" pitchFamily="34" charset="0"/>
            </a:endParaRPr>
          </a:p>
        </p:txBody>
      </p:sp>
      <p:pic>
        <p:nvPicPr>
          <p:cNvPr id="11266" name="Picture 2" descr="EMJ's most cited papers - 'Servitization of business: Adding value by  adding services', Sandra Vandermerwe and Juan Rada - Videos - European  Management Journal - Journal - Elsevier">
            <a:extLst>
              <a:ext uri="{FF2B5EF4-FFF2-40B4-BE49-F238E27FC236}">
                <a16:creationId xmlns:a16="http://schemas.microsoft.com/office/drawing/2014/main" id="{45D2D90F-A1B6-E115-2B53-3116DFCB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r="22975" b="-1"/>
          <a:stretch/>
        </p:blipFill>
        <p:spPr bwMode="auto">
          <a:xfrm>
            <a:off x="6341616" y="1628800"/>
            <a:ext cx="5226992" cy="46085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287A46-5337-C5B1-FDB0-9B9F4613E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55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B9CE2901-EF22-0ECF-8910-27DB741D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48680"/>
            <a:ext cx="5686624" cy="809543"/>
          </a:xfrm>
        </p:spPr>
        <p:txBody>
          <a:bodyPr/>
          <a:lstStyle/>
          <a:p>
            <a:pPr algn="ctr"/>
            <a:r>
              <a:rPr lang="sl-SI" altLang="sl-SI" sz="4000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Primeri</a:t>
            </a:r>
            <a:endParaRPr lang="en-US" altLang="sl-SI" sz="4000" dirty="0">
              <a:solidFill>
                <a:srgbClr val="006A8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B887E995-6B3C-D048-D401-04164AB0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9" y="1628800"/>
            <a:ext cx="6350173" cy="4608512"/>
          </a:xfrm>
        </p:spPr>
        <p:txBody>
          <a:bodyPr/>
          <a:lstStyle/>
          <a:p>
            <a:r>
              <a:rPr lang="sl-SI" altLang="sl-SI" sz="2400" b="1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Dostava proizvodov, zagotavljanje rezervnih delov, linija za pomoč…</a:t>
            </a:r>
          </a:p>
          <a:p>
            <a:r>
              <a:rPr lang="sl-SI" altLang="sl-SI" sz="2400" b="1" u="sng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Rolls</a:t>
            </a:r>
            <a:r>
              <a:rPr lang="sl-SI" altLang="sl-SI" sz="2400" b="1" u="sng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 </a:t>
            </a:r>
            <a:r>
              <a:rPr lang="sl-SI" altLang="sl-SI" sz="2400" b="1" u="sng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Royce</a:t>
            </a:r>
            <a:r>
              <a:rPr lang="sl-SI" altLang="sl-SI" sz="2400" b="1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 </a:t>
            </a:r>
            <a:r>
              <a:rPr lang="sl-SI" altLang="sl-SI" sz="2400" i="1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Power-by-the-Hour</a:t>
            </a:r>
            <a:r>
              <a:rPr lang="sl-SI" altLang="sl-SI" sz="2400" i="1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 &amp; </a:t>
            </a:r>
            <a:r>
              <a:rPr lang="sl-SI" altLang="sl-SI" sz="2400" i="1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TotalCare</a:t>
            </a:r>
            <a:endParaRPr lang="sl-SI" altLang="sl-SI" sz="2400" i="1" dirty="0">
              <a:solidFill>
                <a:srgbClr val="006A8E"/>
              </a:solidFill>
              <a:ea typeface="ＭＳ Ｐゴシック" panose="020B0600070205080204" pitchFamily="34" charset="-128"/>
            </a:endParaRPr>
          </a:p>
          <a:p>
            <a:r>
              <a:rPr lang="sl-SI" altLang="sl-SI" sz="2400" b="1" u="sng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Xerox</a:t>
            </a:r>
            <a:r>
              <a:rPr lang="sl-SI" altLang="sl-SI" sz="2400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 stroškovni model za fotokopirne aparate</a:t>
            </a:r>
          </a:p>
          <a:p>
            <a:r>
              <a:rPr lang="sl-SI" altLang="sl-SI" sz="2400" b="1" u="sng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Electrolux</a:t>
            </a:r>
            <a:r>
              <a:rPr lang="sl-SI" altLang="sl-SI" sz="2400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 plačilo po pranju</a:t>
            </a:r>
          </a:p>
          <a:p>
            <a:r>
              <a:rPr lang="sl-SI" altLang="sl-SI" sz="2400" b="1" u="sng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Volvo</a:t>
            </a:r>
            <a:r>
              <a:rPr lang="sl-SI" altLang="sl-SI" sz="2400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: od cestne pomoči do mobilnega dotakanja goriva</a:t>
            </a:r>
          </a:p>
          <a:p>
            <a:r>
              <a:rPr lang="sl-SI" altLang="sl-SI" sz="2400" b="1" u="sng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Amazon</a:t>
            </a:r>
            <a:r>
              <a:rPr lang="sl-SI" altLang="sl-SI" sz="2400" b="1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: </a:t>
            </a:r>
            <a:r>
              <a:rPr lang="sl-SI" altLang="sl-SI" sz="2400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tovornjaki s 3D tiskalniki</a:t>
            </a:r>
          </a:p>
          <a:p>
            <a:r>
              <a:rPr lang="sl-SI" altLang="sl-SI" sz="2400" b="1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Litta</a:t>
            </a:r>
            <a:r>
              <a:rPr lang="sl-SI" altLang="sl-SI" sz="2400" b="1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 </a:t>
            </a:r>
            <a:r>
              <a:rPr lang="sl-SI" altLang="sl-SI" sz="2400" b="1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Book</a:t>
            </a:r>
            <a:r>
              <a:rPr lang="sl-SI" altLang="sl-SI" sz="2400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: spletni dostop do učbenikov </a:t>
            </a:r>
            <a:r>
              <a:rPr lang="sl-SI" altLang="sl-SI" sz="2400" dirty="0" err="1">
                <a:solidFill>
                  <a:srgbClr val="006A8E"/>
                </a:solidFill>
                <a:ea typeface="ＭＳ Ｐゴシック" panose="020B0600070205080204" pitchFamily="34" charset="-128"/>
              </a:rPr>
              <a:t>textbooks</a:t>
            </a:r>
            <a:endParaRPr lang="sl-SI" altLang="sl-SI" sz="2400" dirty="0">
              <a:solidFill>
                <a:srgbClr val="006A8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293" name="Picture 5">
            <a:extLst>
              <a:ext uri="{FF2B5EF4-FFF2-40B4-BE49-F238E27FC236}">
                <a16:creationId xmlns:a16="http://schemas.microsoft.com/office/drawing/2014/main" id="{77790D2B-C516-2FF8-A358-BA49375BB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24613" y="1989138"/>
            <a:ext cx="4114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3600">
              <a:solidFill>
                <a:srgbClr val="102561"/>
              </a:solidFill>
              <a:latin typeface="Verdana" panose="020B0604030504040204" pitchFamily="34" charset="0"/>
            </a:endParaRPr>
          </a:p>
        </p:txBody>
      </p:sp>
      <p:pic>
        <p:nvPicPr>
          <p:cNvPr id="1026" name="Picture 2" descr="What is servitization and how can it help your business? - The Advanced  Services Group">
            <a:extLst>
              <a:ext uri="{FF2B5EF4-FFF2-40B4-BE49-F238E27FC236}">
                <a16:creationId xmlns:a16="http://schemas.microsoft.com/office/drawing/2014/main" id="{9E837DBC-FDEC-24B6-092B-E76B1C9E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21" y="1628265"/>
            <a:ext cx="5294180" cy="43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CE9C573E-0FD5-538E-F5F0-6125C863D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stainability | Free Full-Text | The Need for New Product Development  Capabilities from Digitalization, Sustainability, and Servitization Trends">
            <a:extLst>
              <a:ext uri="{FF2B5EF4-FFF2-40B4-BE49-F238E27FC236}">
                <a16:creationId xmlns:a16="http://schemas.microsoft.com/office/drawing/2014/main" id="{75C061CD-A760-BF66-4E74-D9D2DA5B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79" y="1628800"/>
            <a:ext cx="9649641" cy="50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49163B1-A5B8-6BB6-7074-AE09898F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000" dirty="0">
                <a:solidFill>
                  <a:srgbClr val="006A8E"/>
                </a:solidFill>
              </a:rPr>
              <a:t>Vzporedni trendi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7E32E132-FEFB-AE75-5A99-FC2321512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68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BE25E195-511F-68E8-DEF9-1C60AE97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6672"/>
            <a:ext cx="10871200" cy="1047328"/>
          </a:xfrm>
        </p:spPr>
        <p:txBody>
          <a:bodyPr wrap="square" anchor="ctr">
            <a:normAutofit/>
          </a:bodyPr>
          <a:lstStyle/>
          <a:p>
            <a:r>
              <a:rPr lang="sl-SI" altLang="sl-SI" sz="4000" dirty="0" err="1">
                <a:solidFill>
                  <a:srgbClr val="006A8E"/>
                </a:solidFill>
              </a:rPr>
              <a:t>Servitizacija</a:t>
            </a:r>
            <a:r>
              <a:rPr lang="sl-SI" altLang="sl-SI" sz="4000" dirty="0">
                <a:solidFill>
                  <a:srgbClr val="006A8E"/>
                </a:solidFill>
              </a:rPr>
              <a:t> &amp; dematerializacija</a:t>
            </a:r>
            <a:endParaRPr lang="en-US" altLang="sl-SI" sz="4000" dirty="0">
              <a:solidFill>
                <a:srgbClr val="006A8E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07499E-2E48-40A7-7ECF-26961E664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253608" cy="4608512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sl-SI" dirty="0">
                <a:solidFill>
                  <a:srgbClr val="006A8E"/>
                </a:solidFill>
              </a:rPr>
              <a:t>Zmanjševanje ali nadomeščanje fizičnih, otipljivih elementov z digitalnimi, virtualnimi ali učinkovitejšimi alternativami.</a:t>
            </a:r>
          </a:p>
          <a:p>
            <a:r>
              <a:rPr lang="sl-SI" dirty="0">
                <a:solidFill>
                  <a:srgbClr val="006A8E"/>
                </a:solidFill>
              </a:rPr>
              <a:t>Odgovor na tehnološki napredek, </a:t>
            </a:r>
            <a:r>
              <a:rPr lang="sl-SI" dirty="0" err="1">
                <a:solidFill>
                  <a:srgbClr val="006A8E"/>
                </a:solidFill>
              </a:rPr>
              <a:t>okoljsko</a:t>
            </a:r>
            <a:r>
              <a:rPr lang="sl-SI" dirty="0">
                <a:solidFill>
                  <a:srgbClr val="006A8E"/>
                </a:solidFill>
              </a:rPr>
              <a:t> problematiko ali spreminjajoče se družbene vrednote.</a:t>
            </a:r>
          </a:p>
        </p:txBody>
      </p:sp>
      <p:pic>
        <p:nvPicPr>
          <p:cNvPr id="4100" name="Picture 4" descr="Making the Modern World - Materials and Dematerialization | mimovrste=)">
            <a:extLst>
              <a:ext uri="{FF2B5EF4-FFF2-40B4-BE49-F238E27FC236}">
                <a16:creationId xmlns:a16="http://schemas.microsoft.com/office/drawing/2014/main" id="{CFD66E5E-0E43-1DD5-844B-3D491794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893" y="1628800"/>
            <a:ext cx="3214437" cy="46085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6849249-13DE-69E9-4128-A74DD8328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7898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9E51CFE-107F-DB48-3A95-7F87CA589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27A9606-BB85-3128-A194-E015A72A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6672"/>
            <a:ext cx="10871200" cy="1440160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006A8E"/>
                </a:solidFill>
              </a:rPr>
              <a:t>Velik razmah zlasti zaradi digitalizacije – </a:t>
            </a:r>
            <a:r>
              <a:rPr lang="sl-SI" dirty="0" err="1">
                <a:solidFill>
                  <a:srgbClr val="006A8E"/>
                </a:solidFill>
              </a:rPr>
              <a:t>IoT</a:t>
            </a:r>
            <a:r>
              <a:rPr lang="sl-SI" dirty="0">
                <a:solidFill>
                  <a:srgbClr val="006A8E"/>
                </a:solidFill>
              </a:rPr>
              <a:t> nosilec sodobne </a:t>
            </a:r>
            <a:r>
              <a:rPr lang="sl-SI" dirty="0" err="1">
                <a:solidFill>
                  <a:srgbClr val="006A8E"/>
                </a:solidFill>
              </a:rPr>
              <a:t>servitizacije</a:t>
            </a:r>
            <a:endParaRPr lang="sl-SI" dirty="0">
              <a:solidFill>
                <a:srgbClr val="006A8E"/>
              </a:solidFill>
            </a:endParaRPr>
          </a:p>
        </p:txBody>
      </p:sp>
      <p:pic>
        <p:nvPicPr>
          <p:cNvPr id="1026" name="Picture 2" descr="What is the Internet of Things (IoT)? | CloudBlue">
            <a:extLst>
              <a:ext uri="{FF2B5EF4-FFF2-40B4-BE49-F238E27FC236}">
                <a16:creationId xmlns:a16="http://schemas.microsoft.com/office/drawing/2014/main" id="{EF11B61E-21F6-DC7E-CEB1-8ED967C7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276872"/>
            <a:ext cx="8466898" cy="44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5716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A675B9-50E4-6535-47D3-0C9AA1CE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76672"/>
            <a:ext cx="11665296" cy="1047328"/>
          </a:xfrm>
        </p:spPr>
        <p:txBody>
          <a:bodyPr/>
          <a:lstStyle/>
          <a:p>
            <a:pPr algn="ctr"/>
            <a:r>
              <a:rPr lang="sl-SI" sz="4000" dirty="0" err="1">
                <a:solidFill>
                  <a:srgbClr val="006A8E"/>
                </a:solidFill>
              </a:rPr>
              <a:t>Extended</a:t>
            </a:r>
            <a:r>
              <a:rPr lang="sl-SI" sz="4000" dirty="0">
                <a:solidFill>
                  <a:srgbClr val="006A8E"/>
                </a:solidFill>
              </a:rPr>
              <a:t> </a:t>
            </a:r>
            <a:r>
              <a:rPr lang="sl-SI" sz="4000" dirty="0" err="1">
                <a:solidFill>
                  <a:srgbClr val="006A8E"/>
                </a:solidFill>
              </a:rPr>
              <a:t>Producer</a:t>
            </a:r>
            <a:r>
              <a:rPr lang="sl-SI" sz="4000" dirty="0">
                <a:solidFill>
                  <a:srgbClr val="006A8E"/>
                </a:solidFill>
              </a:rPr>
              <a:t> </a:t>
            </a:r>
            <a:r>
              <a:rPr lang="sl-SI" sz="4000" dirty="0" err="1">
                <a:solidFill>
                  <a:srgbClr val="006A8E"/>
                </a:solidFill>
              </a:rPr>
              <a:t>Responsibility</a:t>
            </a:r>
            <a:r>
              <a:rPr lang="sl-SI" sz="4000" dirty="0">
                <a:solidFill>
                  <a:srgbClr val="006A8E"/>
                </a:solidFill>
              </a:rPr>
              <a:t> – „načrtovanje smrti pred rojstvom“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FAE2A0-2E07-EFC3-F5F0-24398FF1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060848"/>
            <a:ext cx="6912768" cy="4608512"/>
          </a:xfrm>
        </p:spPr>
        <p:txBody>
          <a:bodyPr/>
          <a:lstStyle/>
          <a:p>
            <a:r>
              <a:rPr lang="sl-SI" sz="2400" dirty="0">
                <a:solidFill>
                  <a:srgbClr val="006A8E"/>
                </a:solidFill>
              </a:rPr>
              <a:t>Thomas </a:t>
            </a:r>
            <a:r>
              <a:rPr lang="sl-SI" sz="2400" dirty="0" err="1">
                <a:solidFill>
                  <a:srgbClr val="006A8E"/>
                </a:solidFill>
              </a:rPr>
              <a:t>Lindhqvis</a:t>
            </a:r>
            <a:r>
              <a:rPr lang="sl-SI" sz="2400" dirty="0">
                <a:solidFill>
                  <a:srgbClr val="006A8E"/>
                </a:solidFill>
              </a:rPr>
              <a:t>: EPR se nanaša na </a:t>
            </a:r>
            <a:r>
              <a:rPr lang="sl-SI" sz="2400" i="1" dirty="0">
                <a:solidFill>
                  <a:srgbClr val="006A8E"/>
                </a:solidFill>
              </a:rPr>
              <a:t>„strategijo varstva okolja za dosego </a:t>
            </a:r>
            <a:r>
              <a:rPr lang="sl-SI" sz="2400" i="1" dirty="0" err="1">
                <a:solidFill>
                  <a:srgbClr val="006A8E"/>
                </a:solidFill>
              </a:rPr>
              <a:t>okoljskega</a:t>
            </a:r>
            <a:r>
              <a:rPr lang="sl-SI" sz="2400" i="1" dirty="0">
                <a:solidFill>
                  <a:srgbClr val="006A8E"/>
                </a:solidFill>
              </a:rPr>
              <a:t> cilja zmanjšanja celotnega vpliva izdelka na okolje, tako da je proizvajalec izdelka odgovoren za celoten življenjski cikel izdelka, zlasti za prevzem, recikliranje in končno odstranitev izdelka“</a:t>
            </a:r>
            <a:r>
              <a:rPr lang="sl-SI" sz="2400" dirty="0">
                <a:solidFill>
                  <a:srgbClr val="006A8E"/>
                </a:solidFill>
              </a:rPr>
              <a:t>.</a:t>
            </a:r>
          </a:p>
          <a:p>
            <a:r>
              <a:rPr lang="sl-SI" sz="2400" dirty="0">
                <a:solidFill>
                  <a:srgbClr val="006A8E"/>
                </a:solidFill>
              </a:rPr>
              <a:t>Koncept pomeni, da se odgovornosti, ki so bile tradicionalno dodeljene potrošnikom in organom, odgovornim za ravnanje z odpadki, prenesejo na proizvajalca izdelkov;</a:t>
            </a:r>
          </a:p>
          <a:p>
            <a:r>
              <a:rPr lang="sl-SI" sz="2400" dirty="0">
                <a:solidFill>
                  <a:srgbClr val="006A8E"/>
                </a:solidFill>
              </a:rPr>
              <a:t>v skladu z načelom „onesnaževalec plača“.</a:t>
            </a:r>
          </a:p>
          <a:p>
            <a:pPr algn="just">
              <a:spcBef>
                <a:spcPts val="1200"/>
              </a:spcBef>
            </a:pPr>
            <a:endParaRPr lang="sl-SI" sz="4000" dirty="0">
              <a:solidFill>
                <a:srgbClr val="006A8E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86F9AB3-728A-D75C-D252-D1990DB5A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47" t="30050" r="5000" b="19550"/>
          <a:stretch/>
        </p:blipFill>
        <p:spPr>
          <a:xfrm>
            <a:off x="7680176" y="1700808"/>
            <a:ext cx="442773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093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80162BA9-E8B4-32A1-6B58-361B38FD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D392827-006F-FDE3-995B-C49DAE37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6A8E"/>
                </a:solidFill>
              </a:rPr>
              <a:t>Delovne naloge raziskovalne skupine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2EDAB6-3AB7-1347-4290-093F44C1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73" y="1524000"/>
            <a:ext cx="10668000" cy="4608512"/>
          </a:xfrm>
        </p:spPr>
        <p:txBody>
          <a:bodyPr/>
          <a:lstStyle/>
          <a:p>
            <a:r>
              <a:rPr lang="sl-SI" dirty="0">
                <a:solidFill>
                  <a:srgbClr val="006A8E"/>
                </a:solidFill>
              </a:rPr>
              <a:t>2025:</a:t>
            </a:r>
          </a:p>
          <a:p>
            <a:pPr lvl="1"/>
            <a:r>
              <a:rPr lang="sl-SI" dirty="0">
                <a:solidFill>
                  <a:srgbClr val="006A8E"/>
                </a:solidFill>
              </a:rPr>
              <a:t>Raziskovanje področja – januar – oktober 2025</a:t>
            </a:r>
          </a:p>
          <a:p>
            <a:pPr lvl="1"/>
            <a:r>
              <a:rPr lang="sl-SI" dirty="0">
                <a:solidFill>
                  <a:srgbClr val="006A8E"/>
                </a:solidFill>
              </a:rPr>
              <a:t>Oktober: Priprava predloga raziskovalne teme na ravni raziskovalca</a:t>
            </a:r>
          </a:p>
          <a:p>
            <a:pPr lvl="1"/>
            <a:r>
              <a:rPr lang="sl-SI" dirty="0">
                <a:solidFill>
                  <a:srgbClr val="006A8E"/>
                </a:solidFill>
              </a:rPr>
              <a:t>Koordinacija tem</a:t>
            </a:r>
          </a:p>
          <a:p>
            <a:r>
              <a:rPr lang="sl-SI" dirty="0">
                <a:solidFill>
                  <a:srgbClr val="006A8E"/>
                </a:solidFill>
              </a:rPr>
              <a:t>2026:</a:t>
            </a:r>
          </a:p>
          <a:p>
            <a:pPr lvl="1"/>
            <a:r>
              <a:rPr lang="sl-SI" dirty="0">
                <a:solidFill>
                  <a:srgbClr val="006A8E"/>
                </a:solidFill>
              </a:rPr>
              <a:t>Marec 2026 – simpozij raziskovalne skupine z diskusijo o raziskovalnem napredku</a:t>
            </a:r>
          </a:p>
          <a:p>
            <a:pPr lvl="1"/>
            <a:r>
              <a:rPr lang="sl-SI" dirty="0">
                <a:solidFill>
                  <a:srgbClr val="006A8E"/>
                </a:solidFill>
              </a:rPr>
              <a:t>Prvi petek december 2026 – posvet Ekonomija in pravo – predstavitev raziskovalnih rezultatov.</a:t>
            </a:r>
          </a:p>
        </p:txBody>
      </p:sp>
    </p:spTree>
    <p:extLst>
      <p:ext uri="{BB962C8B-B14F-4D97-AF65-F5344CB8AC3E}">
        <p14:creationId xmlns:p14="http://schemas.microsoft.com/office/powerpoint/2010/main" val="22518807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80162BA9-E8B4-32A1-6B58-361B38FD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D392827-006F-FDE3-995B-C49DAE37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6A8E"/>
                </a:solidFill>
              </a:rPr>
              <a:t>Delovne naloge raziskovalne skupine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2EDAB6-3AB7-1347-4290-093F44C1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73" y="1524000"/>
            <a:ext cx="10668000" cy="3201144"/>
          </a:xfrm>
        </p:spPr>
        <p:txBody>
          <a:bodyPr/>
          <a:lstStyle/>
          <a:p>
            <a:r>
              <a:rPr lang="sl-SI" dirty="0">
                <a:solidFill>
                  <a:srgbClr val="006A8E"/>
                </a:solidFill>
              </a:rPr>
              <a:t>2027:</a:t>
            </a:r>
          </a:p>
          <a:p>
            <a:r>
              <a:rPr lang="sl-SI" dirty="0">
                <a:solidFill>
                  <a:srgbClr val="006A8E"/>
                </a:solidFill>
              </a:rPr>
              <a:t>Marec 2027 – rok za oddajo pisnih prispevkov</a:t>
            </a:r>
          </a:p>
          <a:p>
            <a:r>
              <a:rPr lang="sl-SI" dirty="0">
                <a:solidFill>
                  <a:srgbClr val="006A8E"/>
                </a:solidFill>
              </a:rPr>
              <a:t>Uredniško delo</a:t>
            </a:r>
          </a:p>
          <a:p>
            <a:r>
              <a:rPr lang="sl-SI" dirty="0">
                <a:solidFill>
                  <a:srgbClr val="006A8E"/>
                </a:solidFill>
              </a:rPr>
              <a:t>Junij 2027 – oddaja monografije na založbo</a:t>
            </a:r>
          </a:p>
          <a:p>
            <a:r>
              <a:rPr lang="sl-SI" dirty="0">
                <a:solidFill>
                  <a:srgbClr val="006A8E"/>
                </a:solidFill>
              </a:rPr>
              <a:t>November – december – izdaja monografije.</a:t>
            </a:r>
          </a:p>
        </p:txBody>
      </p:sp>
    </p:spTree>
    <p:extLst>
      <p:ext uri="{BB962C8B-B14F-4D97-AF65-F5344CB8AC3E}">
        <p14:creationId xmlns:p14="http://schemas.microsoft.com/office/powerpoint/2010/main" val="257692402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>
            <a:extLst>
              <a:ext uri="{FF2B5EF4-FFF2-40B4-BE49-F238E27FC236}">
                <a16:creationId xmlns:a16="http://schemas.microsoft.com/office/drawing/2014/main" id="{08B058D9-6D0D-30EE-A0F9-9AED07B7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1844675"/>
            <a:ext cx="8305800" cy="1800225"/>
          </a:xfrm>
        </p:spPr>
        <p:txBody>
          <a:bodyPr/>
          <a:lstStyle/>
          <a:p>
            <a:pPr algn="ctr"/>
            <a:r>
              <a:rPr lang="sl-SI" altLang="sl-SI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Hvala za pozornost!</a:t>
            </a:r>
            <a:br>
              <a:rPr lang="sl-SI" altLang="sl-SI" dirty="0">
                <a:solidFill>
                  <a:srgbClr val="006A8E"/>
                </a:solidFill>
                <a:ea typeface="ＭＳ Ｐゴシック" panose="020B0600070205080204" pitchFamily="34" charset="-128"/>
              </a:rPr>
            </a:br>
            <a:br>
              <a:rPr lang="sl-SI" altLang="sl-SI" dirty="0">
                <a:solidFill>
                  <a:srgbClr val="006A8E"/>
                </a:solidFill>
                <a:ea typeface="ＭＳ Ｐゴシック" panose="020B0600070205080204" pitchFamily="34" charset="-128"/>
              </a:rPr>
            </a:br>
            <a:r>
              <a:rPr lang="sl-SI" altLang="sl-SI" dirty="0">
                <a:solidFill>
                  <a:srgbClr val="006A8E"/>
                </a:solidFill>
                <a:ea typeface="ＭＳ Ｐゴシック" panose="020B0600070205080204" pitchFamily="34" charset="-128"/>
              </a:rPr>
              <a:t>janja.hojnik@um.si</a:t>
            </a:r>
            <a:endParaRPr lang="en-US" altLang="sl-SI" dirty="0">
              <a:solidFill>
                <a:srgbClr val="006A8E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9699" name="Slika 2">
            <a:extLst>
              <a:ext uri="{FF2B5EF4-FFF2-40B4-BE49-F238E27FC236}">
                <a16:creationId xmlns:a16="http://schemas.microsoft.com/office/drawing/2014/main" id="{A39D7629-3FBE-1F76-C54E-319334AD4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141663"/>
            <a:ext cx="2397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14A1C284-0D9A-570E-81F9-EBE33AC9A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ED1D977-8179-1DAE-7CAB-A584B0AC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6A8E"/>
                </a:solidFill>
              </a:rPr>
              <a:t>Glavni podatki o projektu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3DB1CA-9C77-E1EE-8149-A4105604A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Temeljni raziskovalni projekt J5-60086</a:t>
            </a:r>
          </a:p>
          <a:p>
            <a:r>
              <a:rPr lang="sl-SI" sz="2400" dirty="0">
                <a:solidFill>
                  <a:srgbClr val="006A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Naslov projekta:</a:t>
            </a:r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"Vsi so v storitvah": Krmarjenje z regulativnimi izzivi </a:t>
            </a:r>
            <a:r>
              <a:rPr lang="sl-SI" sz="2400" dirty="0" err="1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megatrenda</a:t>
            </a:r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servitizacije</a:t>
            </a:r>
            <a:endParaRPr lang="sl-SI" sz="2400" dirty="0">
              <a:solidFill>
                <a:srgbClr val="006A8E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solidFill>
                  <a:srgbClr val="006A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Vodja: </a:t>
            </a:r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dr. Janja Hojnik</a:t>
            </a:r>
          </a:p>
          <a:p>
            <a:r>
              <a:rPr lang="sl-SI" sz="2400" dirty="0">
                <a:solidFill>
                  <a:srgbClr val="006A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22 raziskovalcev s 4 fakultet UM: PF, EPF, FERI in FF UM</a:t>
            </a:r>
          </a:p>
          <a:p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Trajanje projekta: 1.1.2025 - 31.12.2027</a:t>
            </a:r>
          </a:p>
          <a:p>
            <a:r>
              <a:rPr lang="sl-SI" sz="2400" dirty="0">
                <a:solidFill>
                  <a:srgbClr val="006A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Temeljni cilj: znanstvena monografija</a:t>
            </a:r>
          </a:p>
          <a:p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 dogodka</a:t>
            </a:r>
          </a:p>
          <a:p>
            <a:r>
              <a:rPr lang="sl-SI" sz="2400" dirty="0">
                <a:solidFill>
                  <a:srgbClr val="006A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Druge znanstvene objave raziskovalcev</a:t>
            </a:r>
            <a:endParaRPr lang="sl-SI" sz="2400" dirty="0">
              <a:solidFill>
                <a:srgbClr val="006A8E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>
              <a:solidFill>
                <a:srgbClr val="006A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188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BB4A8F-2AA5-8178-5838-4AC68DA8B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solidFill>
                  <a:srgbClr val="006A8E"/>
                </a:solidFill>
              </a:rPr>
              <a:t>Izhodišča raziskave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8779" y="1524000"/>
            <a:ext cx="6933150" cy="4608512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6A8E"/>
                </a:solidFill>
              </a:rPr>
              <a:t>Študenti imajo danes na izbiro, da:</a:t>
            </a:r>
          </a:p>
          <a:p>
            <a:r>
              <a:rPr lang="sl-SI" dirty="0">
                <a:solidFill>
                  <a:srgbClr val="006A8E"/>
                </a:solidFill>
              </a:rPr>
              <a:t>Kupijo učbenike</a:t>
            </a:r>
          </a:p>
          <a:p>
            <a:r>
              <a:rPr lang="sl-SI" dirty="0">
                <a:solidFill>
                  <a:srgbClr val="006A8E"/>
                </a:solidFill>
              </a:rPr>
              <a:t>Si jih izposodijo v knjižnici</a:t>
            </a:r>
          </a:p>
          <a:p>
            <a:r>
              <a:rPr lang="sl-SI" dirty="0">
                <a:solidFill>
                  <a:srgbClr val="006A8E"/>
                </a:solidFill>
              </a:rPr>
              <a:t>Kupijo spletni dostop do učbenikov</a:t>
            </a:r>
          </a:p>
          <a:p>
            <a:endParaRPr lang="sl-SI" dirty="0">
              <a:solidFill>
                <a:srgbClr val="006A8E"/>
              </a:solidFill>
            </a:endParaRPr>
          </a:p>
          <a:p>
            <a:r>
              <a:rPr lang="sl-SI" dirty="0">
                <a:solidFill>
                  <a:srgbClr val="006A8E"/>
                </a:solidFill>
              </a:rPr>
              <a:t>Kaj je produkt, kaj je storitev? </a:t>
            </a:r>
          </a:p>
          <a:p>
            <a:r>
              <a:rPr lang="sl-SI" dirty="0">
                <a:solidFill>
                  <a:srgbClr val="006A8E"/>
                </a:solidFill>
              </a:rPr>
              <a:t>Ali je to pomembno?</a:t>
            </a:r>
          </a:p>
        </p:txBody>
      </p:sp>
      <p:pic>
        <p:nvPicPr>
          <p:cNvPr id="1028" name="Picture 4" descr="EU Law Revision Concentrate Pack: Law Revision and Study Guide: Homewood,  Matthew, Smith, Clare, Foster, Nigel: 9780192885531: Amazon.com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524000"/>
            <a:ext cx="5120749" cy="42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927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2876C280-09C1-9D62-4C9D-F7BE658D5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B8D9811-6E89-83FA-20B2-F39AB473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6A8E"/>
                </a:solidFill>
              </a:rPr>
              <a:t>Podobno pri tekstilu, dragih torbicah...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C3ADE8-B488-6776-77AD-FA20F930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87" y="1936304"/>
            <a:ext cx="4680520" cy="3384376"/>
          </a:xfrm>
        </p:spPr>
        <p:txBody>
          <a:bodyPr/>
          <a:lstStyle/>
          <a:p>
            <a:r>
              <a:rPr lang="en-GB" sz="2800" kern="0" dirty="0">
                <a:solidFill>
                  <a:srgbClr val="006A8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MUD Jeans</a:t>
            </a:r>
            <a:r>
              <a:rPr lang="sl-SI" sz="2800" kern="0" dirty="0">
                <a:solidFill>
                  <a:srgbClr val="006A8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</a:t>
            </a:r>
            <a:r>
              <a:rPr lang="en-GB" sz="2800" kern="0" dirty="0">
                <a:solidFill>
                  <a:srgbClr val="006A8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2800" kern="0" dirty="0">
                <a:solidFill>
                  <a:srgbClr val="006A8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en-GB" sz="2800" kern="0" dirty="0">
                <a:solidFill>
                  <a:srgbClr val="006A8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jeans rental system</a:t>
            </a:r>
            <a:r>
              <a:rPr lang="sl-SI" sz="2800" dirty="0">
                <a:solidFill>
                  <a:srgbClr val="006A8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endParaRPr lang="sl-SI" sz="2800" kern="0" dirty="0">
              <a:solidFill>
                <a:srgbClr val="006A8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800" kern="0" dirty="0">
                <a:solidFill>
                  <a:srgbClr val="006A8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"Rent the Runway„</a:t>
            </a:r>
            <a:r>
              <a:rPr lang="sl-SI" sz="2800" kern="0" dirty="0">
                <a:solidFill>
                  <a:srgbClr val="006A8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visoka moda</a:t>
            </a:r>
            <a:endParaRPr lang="sl-SI" sz="2800" dirty="0">
              <a:solidFill>
                <a:srgbClr val="006A8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sl-SI" sz="2800" dirty="0">
                <a:solidFill>
                  <a:srgbClr val="006A8E"/>
                </a:solidFill>
                <a:latin typeface="Arial" panose="020B0604020202020204" pitchFamily="34" charset="0"/>
              </a:rPr>
              <a:t>Le </a:t>
            </a:r>
            <a:r>
              <a:rPr lang="sl-SI" sz="2800" dirty="0" err="1">
                <a:solidFill>
                  <a:srgbClr val="006A8E"/>
                </a:solidFill>
                <a:latin typeface="Arial" panose="020B0604020202020204" pitchFamily="34" charset="0"/>
              </a:rPr>
              <a:t>Closet</a:t>
            </a:r>
            <a:r>
              <a:rPr lang="sl-SI" sz="2800" dirty="0">
                <a:solidFill>
                  <a:srgbClr val="006A8E"/>
                </a:solidFill>
                <a:latin typeface="Arial" panose="020B0604020202020204" pitchFamily="34" charset="0"/>
              </a:rPr>
              <a:t> - </a:t>
            </a:r>
            <a:r>
              <a:rPr lang="en-US" sz="2800" u="sng" dirty="0">
                <a:solidFill>
                  <a:srgbClr val="1A0DAB"/>
                </a:solidFill>
                <a:latin typeface="Google Sans"/>
              </a:rPr>
              <a:t>Women's clothing and accessory rental by subscription</a:t>
            </a:r>
            <a:br>
              <a:rPr lang="en-US" sz="2800" dirty="0"/>
            </a:br>
            <a:endParaRPr lang="sl-SI" sz="4400" dirty="0">
              <a:solidFill>
                <a:srgbClr val="006A8E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E6FB296-89BB-323E-7DCF-F1D4DE909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18500" r="13972" b="11150"/>
          <a:stretch/>
        </p:blipFill>
        <p:spPr>
          <a:xfrm>
            <a:off x="4583831" y="1524000"/>
            <a:ext cx="7355099" cy="37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330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D0CD6B8-448B-A1E5-CC34-EE056AC0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F9A3046-E49A-703D-E6D8-3B2EBE7F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>
                <a:solidFill>
                  <a:srgbClr val="006A8E"/>
                </a:solidFill>
              </a:rPr>
              <a:t>XaaS</a:t>
            </a:r>
            <a:r>
              <a:rPr lang="sl-SI" dirty="0">
                <a:solidFill>
                  <a:srgbClr val="006A8E"/>
                </a:solidFill>
              </a:rPr>
              <a:t> – </a:t>
            </a:r>
            <a:r>
              <a:rPr lang="sl-SI" dirty="0" err="1">
                <a:solidFill>
                  <a:srgbClr val="006A8E"/>
                </a:solidFill>
              </a:rPr>
              <a:t>Everything</a:t>
            </a:r>
            <a:r>
              <a:rPr lang="sl-SI" dirty="0">
                <a:solidFill>
                  <a:srgbClr val="006A8E"/>
                </a:solidFill>
              </a:rPr>
              <a:t> as a </a:t>
            </a:r>
            <a:r>
              <a:rPr lang="sl-SI" dirty="0" err="1">
                <a:solidFill>
                  <a:srgbClr val="006A8E"/>
                </a:solidFill>
              </a:rPr>
              <a:t>Service</a:t>
            </a:r>
            <a:endParaRPr lang="sl-SI" dirty="0">
              <a:solidFill>
                <a:srgbClr val="006A8E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4BC9F7D-6B13-3ABF-A005-9A1182367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35300" r="15744" b="11150"/>
          <a:stretch/>
        </p:blipFill>
        <p:spPr>
          <a:xfrm>
            <a:off x="244847" y="1539632"/>
            <a:ext cx="4627018" cy="19998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98C87C5-F377-CDEC-24D1-E659BC05B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8" t="31100" r="25785" b="9050"/>
          <a:stretch/>
        </p:blipFill>
        <p:spPr>
          <a:xfrm rot="165733">
            <a:off x="6719031" y="1329631"/>
            <a:ext cx="5141624" cy="26642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6E7347A-58F7-86E2-3AD7-CD033900B9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51" b="39406"/>
          <a:stretch/>
        </p:blipFill>
        <p:spPr>
          <a:xfrm>
            <a:off x="239032" y="3663748"/>
            <a:ext cx="6688804" cy="1228181"/>
          </a:xfrm>
          <a:prstGeom prst="rect">
            <a:avLst/>
          </a:prstGeom>
        </p:spPr>
      </p:pic>
      <p:pic>
        <p:nvPicPr>
          <p:cNvPr id="3074" name="Picture 2" descr="What is Security-as-a-Service (SECaaS) | Reasons to use this">
            <a:extLst>
              <a:ext uri="{FF2B5EF4-FFF2-40B4-BE49-F238E27FC236}">
                <a16:creationId xmlns:a16="http://schemas.microsoft.com/office/drawing/2014/main" id="{6C77D3D6-61A3-9B09-414D-EB226EBC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171">
            <a:off x="6061083" y="4531804"/>
            <a:ext cx="4027354" cy="18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245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4BAD0942-5671-4FD1-4DDF-8AB492380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5CD01F-58AC-191A-4BC5-BDDBA0E85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35300" r="22832" b="29000"/>
          <a:stretch/>
        </p:blipFill>
        <p:spPr>
          <a:xfrm>
            <a:off x="335360" y="4420392"/>
            <a:ext cx="6408712" cy="2157388"/>
          </a:xfrm>
          <a:prstGeom prst="rect">
            <a:avLst/>
          </a:prstGeom>
        </p:spPr>
      </p:pic>
      <p:sp>
        <p:nvSpPr>
          <p:cNvPr id="7" name="Naslov 2">
            <a:extLst>
              <a:ext uri="{FF2B5EF4-FFF2-40B4-BE49-F238E27FC236}">
                <a16:creationId xmlns:a16="http://schemas.microsoft.com/office/drawing/2014/main" id="{C8039F3C-92E8-1D4C-5827-F7B6319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6672"/>
            <a:ext cx="10871200" cy="1047328"/>
          </a:xfrm>
        </p:spPr>
        <p:txBody>
          <a:bodyPr/>
          <a:lstStyle/>
          <a:p>
            <a:pPr algn="ctr"/>
            <a:r>
              <a:rPr lang="sl-SI" dirty="0" err="1">
                <a:solidFill>
                  <a:srgbClr val="006A8E"/>
                </a:solidFill>
              </a:rPr>
              <a:t>XaaS</a:t>
            </a:r>
            <a:r>
              <a:rPr lang="sl-SI" dirty="0">
                <a:solidFill>
                  <a:srgbClr val="006A8E"/>
                </a:solidFill>
              </a:rPr>
              <a:t> – </a:t>
            </a:r>
            <a:r>
              <a:rPr lang="sl-SI" dirty="0" err="1">
                <a:solidFill>
                  <a:srgbClr val="006A8E"/>
                </a:solidFill>
              </a:rPr>
              <a:t>Everything</a:t>
            </a:r>
            <a:r>
              <a:rPr lang="sl-SI" dirty="0">
                <a:solidFill>
                  <a:srgbClr val="006A8E"/>
                </a:solidFill>
              </a:rPr>
              <a:t> as a </a:t>
            </a:r>
            <a:r>
              <a:rPr lang="sl-SI" dirty="0" err="1">
                <a:solidFill>
                  <a:srgbClr val="006A8E"/>
                </a:solidFill>
              </a:rPr>
              <a:t>Service</a:t>
            </a:r>
            <a:endParaRPr lang="sl-SI" dirty="0">
              <a:solidFill>
                <a:srgbClr val="006A8E"/>
              </a:solidFill>
            </a:endParaRPr>
          </a:p>
        </p:txBody>
      </p:sp>
      <p:pic>
        <p:nvPicPr>
          <p:cNvPr id="2050" name="Picture 2" descr="All You Need to Know about Artificial Intelligence as a Service">
            <a:extLst>
              <a:ext uri="{FF2B5EF4-FFF2-40B4-BE49-F238E27FC236}">
                <a16:creationId xmlns:a16="http://schemas.microsoft.com/office/drawing/2014/main" id="{B69949D4-9F27-64BE-FE22-FFD9961B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7" y="1484784"/>
            <a:ext cx="5311589" cy="28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a as a Service: Unlocking the Power of Data On-Demand">
            <a:extLst>
              <a:ext uri="{FF2B5EF4-FFF2-40B4-BE49-F238E27FC236}">
                <a16:creationId xmlns:a16="http://schemas.microsoft.com/office/drawing/2014/main" id="{318E7024-761A-47D8-049F-30D5CB4D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8" y="3940868"/>
            <a:ext cx="441560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Storage as a Service (STaaS)">
            <a:extLst>
              <a:ext uri="{FF2B5EF4-FFF2-40B4-BE49-F238E27FC236}">
                <a16:creationId xmlns:a16="http://schemas.microsoft.com/office/drawing/2014/main" id="{DC509C78-0EF4-B7C8-4289-25FCBD33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86" y="1484784"/>
            <a:ext cx="4481593" cy="25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9510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94CB3D48-3CEE-5817-F8E9-1ADCCDEA1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1D5EF4-BFF1-1D3D-FBB3-4A77E9B45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18500" r="25194" b="10101"/>
          <a:stretch/>
        </p:blipFill>
        <p:spPr>
          <a:xfrm>
            <a:off x="479375" y="548680"/>
            <a:ext cx="1085202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7611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2">
            <a:extLst>
              <a:ext uri="{FF2B5EF4-FFF2-40B4-BE49-F238E27FC236}">
                <a16:creationId xmlns:a16="http://schemas.microsoft.com/office/drawing/2014/main" id="{BD3CC5A5-71B5-A028-B696-FB18A01B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6672"/>
            <a:ext cx="10871200" cy="1047328"/>
          </a:xfrm>
        </p:spPr>
        <p:txBody>
          <a:bodyPr wrap="square" anchor="ctr">
            <a:normAutofit/>
          </a:bodyPr>
          <a:lstStyle/>
          <a:p>
            <a:r>
              <a:rPr lang="sl-SI" altLang="sl-SI" sz="4000" dirty="0">
                <a:solidFill>
                  <a:srgbClr val="006A8E"/>
                </a:solidFill>
              </a:rPr>
              <a:t>„</a:t>
            </a:r>
            <a:r>
              <a:rPr lang="sl-SI" altLang="sl-SI" sz="4000" dirty="0" err="1">
                <a:solidFill>
                  <a:srgbClr val="006A8E"/>
                </a:solidFill>
              </a:rPr>
              <a:t>Everybody</a:t>
            </a:r>
            <a:r>
              <a:rPr lang="sl-SI" altLang="sl-SI" sz="4000" dirty="0">
                <a:solidFill>
                  <a:srgbClr val="006A8E"/>
                </a:solidFill>
              </a:rPr>
              <a:t> is in </a:t>
            </a:r>
            <a:r>
              <a:rPr lang="sl-SI" altLang="sl-SI" sz="4000" dirty="0" err="1">
                <a:solidFill>
                  <a:srgbClr val="006A8E"/>
                </a:solidFill>
              </a:rPr>
              <a:t>service</a:t>
            </a:r>
            <a:r>
              <a:rPr lang="sl-SI" altLang="sl-SI" sz="4000" dirty="0">
                <a:solidFill>
                  <a:srgbClr val="006A8E"/>
                </a:solidFill>
              </a:rPr>
              <a:t>“</a:t>
            </a:r>
            <a:endParaRPr lang="en-GB" altLang="en-US" sz="4000" dirty="0">
              <a:solidFill>
                <a:srgbClr val="006A8E"/>
              </a:solidFill>
            </a:endParaRP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E10EB849-7060-0860-AABC-587C5C7DA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920" y="1628800"/>
            <a:ext cx="6480720" cy="4122344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2800" i="1" dirty="0">
                <a:solidFill>
                  <a:srgbClr val="006A8E"/>
                </a:solidFill>
              </a:rPr>
              <a:t>"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Storitvena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industrija ne obstaja.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Obstajajo le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panoge,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katerih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storitvene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komponente so večje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ali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manjše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od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tistih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v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drugih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panogah.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  <a:r>
              <a:rPr lang="sl-SI" sz="2800" i="1" dirty="0">
                <a:solidFill>
                  <a:srgbClr val="006A8E"/>
                </a:solidFill>
              </a:rPr>
              <a:t>Vsi so v storitvah."</a:t>
            </a:r>
            <a:r>
              <a:rPr lang="sl-SI" sz="2800" dirty="0">
                <a:solidFill>
                  <a:srgbClr val="006A8E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altLang="sl-SI" sz="2800" dirty="0" err="1">
                <a:solidFill>
                  <a:srgbClr val="006A8E"/>
                </a:solidFill>
              </a:rPr>
              <a:t>Theodore</a:t>
            </a:r>
            <a:r>
              <a:rPr lang="sl-SI" altLang="sl-SI" sz="2800" dirty="0">
                <a:solidFill>
                  <a:srgbClr val="006A8E"/>
                </a:solidFill>
              </a:rPr>
              <a:t> </a:t>
            </a:r>
            <a:r>
              <a:rPr lang="sl-SI" altLang="sl-SI" sz="2800" dirty="0" err="1">
                <a:solidFill>
                  <a:srgbClr val="006A8E"/>
                </a:solidFill>
              </a:rPr>
              <a:t>Levitt</a:t>
            </a:r>
            <a:r>
              <a:rPr lang="sl-SI" altLang="sl-SI" sz="2800" dirty="0">
                <a:solidFill>
                  <a:srgbClr val="006A8E"/>
                </a:solidFill>
              </a:rPr>
              <a:t> (1972)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sl-SI" altLang="sl-SI" sz="2800" dirty="0">
              <a:solidFill>
                <a:srgbClr val="006A8E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sl-SI" sz="2800" dirty="0" err="1">
                <a:solidFill>
                  <a:srgbClr val="006A8E"/>
                </a:solidFill>
              </a:rPr>
              <a:t>Storitve</a:t>
            </a:r>
            <a:r>
              <a:rPr lang="en-GB" altLang="sl-SI" sz="2800" dirty="0">
                <a:solidFill>
                  <a:srgbClr val="006A8E"/>
                </a:solidFill>
              </a:rPr>
              <a:t> </a:t>
            </a:r>
            <a:r>
              <a:rPr lang="en-GB" altLang="sl-SI" sz="2800" dirty="0" err="1">
                <a:solidFill>
                  <a:srgbClr val="006A8E"/>
                </a:solidFill>
              </a:rPr>
              <a:t>na</a:t>
            </a:r>
            <a:r>
              <a:rPr lang="en-GB" altLang="sl-SI" sz="2800" dirty="0">
                <a:solidFill>
                  <a:srgbClr val="006A8E"/>
                </a:solidFill>
              </a:rPr>
              <a:t> </a:t>
            </a:r>
            <a:r>
              <a:rPr lang="en-GB" altLang="sl-SI" sz="2800" dirty="0" err="1">
                <a:solidFill>
                  <a:srgbClr val="006A8E"/>
                </a:solidFill>
              </a:rPr>
              <a:t>trgu</a:t>
            </a:r>
            <a:r>
              <a:rPr lang="en-GB" altLang="sl-SI" sz="2800" dirty="0">
                <a:solidFill>
                  <a:srgbClr val="006A8E"/>
                </a:solidFill>
              </a:rPr>
              <a:t> EU </a:t>
            </a:r>
            <a:r>
              <a:rPr lang="en-GB" altLang="sl-SI" sz="2800" dirty="0" err="1">
                <a:solidFill>
                  <a:srgbClr val="006A8E"/>
                </a:solidFill>
              </a:rPr>
              <a:t>predstavljajo</a:t>
            </a:r>
            <a:r>
              <a:rPr lang="en-GB" altLang="sl-SI" sz="2800" dirty="0">
                <a:solidFill>
                  <a:srgbClr val="006A8E"/>
                </a:solidFill>
              </a:rPr>
              <a:t> 70 % BDP, v </a:t>
            </a:r>
            <a:r>
              <a:rPr lang="en-GB" altLang="sl-SI" sz="2800" dirty="0" err="1">
                <a:solidFill>
                  <a:srgbClr val="006A8E"/>
                </a:solidFill>
              </a:rPr>
              <a:t>storitvenem</a:t>
            </a:r>
            <a:r>
              <a:rPr lang="en-GB" altLang="sl-SI" sz="2800" dirty="0">
                <a:solidFill>
                  <a:srgbClr val="006A8E"/>
                </a:solidFill>
              </a:rPr>
              <a:t> </a:t>
            </a:r>
            <a:r>
              <a:rPr lang="en-GB" altLang="sl-SI" sz="2800" dirty="0" err="1">
                <a:solidFill>
                  <a:srgbClr val="006A8E"/>
                </a:solidFill>
              </a:rPr>
              <a:t>sektorju</a:t>
            </a:r>
            <a:r>
              <a:rPr lang="en-GB" altLang="sl-SI" sz="2800" dirty="0">
                <a:solidFill>
                  <a:srgbClr val="006A8E"/>
                </a:solidFill>
              </a:rPr>
              <a:t> pa je </a:t>
            </a:r>
            <a:r>
              <a:rPr lang="en-GB" altLang="sl-SI" sz="2800" dirty="0" err="1">
                <a:solidFill>
                  <a:srgbClr val="006A8E"/>
                </a:solidFill>
              </a:rPr>
              <a:t>zaposlenih</a:t>
            </a:r>
            <a:r>
              <a:rPr lang="en-GB" altLang="sl-SI" sz="2800" dirty="0">
                <a:solidFill>
                  <a:srgbClr val="006A8E"/>
                </a:solidFill>
              </a:rPr>
              <a:t> </a:t>
            </a:r>
            <a:r>
              <a:rPr lang="en-GB" altLang="sl-SI" sz="2800" dirty="0" err="1">
                <a:solidFill>
                  <a:srgbClr val="006A8E"/>
                </a:solidFill>
              </a:rPr>
              <a:t>kar</a:t>
            </a:r>
            <a:r>
              <a:rPr lang="en-GB" altLang="sl-SI" sz="2800" dirty="0">
                <a:solidFill>
                  <a:srgbClr val="006A8E"/>
                </a:solidFill>
              </a:rPr>
              <a:t> 86 % </a:t>
            </a:r>
            <a:r>
              <a:rPr lang="en-GB" altLang="sl-SI" sz="2800" dirty="0" err="1">
                <a:solidFill>
                  <a:srgbClr val="006A8E"/>
                </a:solidFill>
              </a:rPr>
              <a:t>prebivalstva</a:t>
            </a:r>
            <a:r>
              <a:rPr lang="en-GB" altLang="sl-SI" sz="2800" dirty="0">
                <a:solidFill>
                  <a:srgbClr val="006A8E"/>
                </a:solidFill>
              </a:rPr>
              <a:t> EU.</a:t>
            </a:r>
            <a:endParaRPr lang="sl-SI" altLang="sl-SI" sz="2800" dirty="0">
              <a:solidFill>
                <a:srgbClr val="006A8E"/>
              </a:solidFill>
            </a:endParaRPr>
          </a:p>
        </p:txBody>
      </p:sp>
      <p:pic>
        <p:nvPicPr>
          <p:cNvPr id="3" name="Picture 7" descr="http://hbswk.hbs.edu/PublishingImages/photo_6054.jpg">
            <a:extLst>
              <a:ext uri="{FF2B5EF4-FFF2-40B4-BE49-F238E27FC236}">
                <a16:creationId xmlns:a16="http://schemas.microsoft.com/office/drawing/2014/main" id="{6C2D419E-F367-4D1B-FC85-4E353F702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6"/>
          <a:stretch/>
        </p:blipFill>
        <p:spPr bwMode="auto">
          <a:xfrm>
            <a:off x="983432" y="1646688"/>
            <a:ext cx="38164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8FE45A0E-738E-3DFB-D878-42741E075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C5574-9A7D-23C3-3589-CC3084EB8AD3}"/>
              </a:ext>
            </a:extLst>
          </p:cNvPr>
          <p:cNvSpPr txBox="1">
            <a:spLocks/>
          </p:cNvSpPr>
          <p:nvPr/>
        </p:nvSpPr>
        <p:spPr bwMode="auto">
          <a:xfrm>
            <a:off x="711200" y="476672"/>
            <a:ext cx="10871200" cy="10473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+mj-lt"/>
                <a:ea typeface="ＭＳ Ｐゴシック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7362A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sl-SI" sz="4000" b="0" kern="0" dirty="0" err="1">
                <a:solidFill>
                  <a:srgbClr val="006A8E"/>
                </a:solidFill>
                <a:latin typeface="Calibri" pitchFamily="34" charset="0"/>
                <a:ea typeface="+mj-ea"/>
              </a:rPr>
              <a:t>Servitizacija</a:t>
            </a:r>
            <a:r>
              <a:rPr lang="sl-SI" sz="4000" b="0" kern="0" dirty="0">
                <a:solidFill>
                  <a:srgbClr val="006A8E"/>
                </a:solidFill>
                <a:latin typeface="Calibri" pitchFamily="34" charset="0"/>
                <a:ea typeface="+mj-ea"/>
              </a:rPr>
              <a:t> / </a:t>
            </a:r>
            <a:r>
              <a:rPr lang="sl-SI" sz="4000" b="0" kern="0" dirty="0" err="1">
                <a:solidFill>
                  <a:srgbClr val="006A8E"/>
                </a:solidFill>
                <a:latin typeface="Calibri" pitchFamily="34" charset="0"/>
                <a:ea typeface="+mj-ea"/>
              </a:rPr>
              <a:t>storitvizacija</a:t>
            </a:r>
            <a:endParaRPr lang="en-US" sz="4000" b="0" kern="0" dirty="0">
              <a:solidFill>
                <a:srgbClr val="006A8E"/>
              </a:solidFill>
              <a:latin typeface="Calibri" pitchFamily="34" charset="0"/>
              <a:ea typeface="+mj-ea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353C805-24D5-F469-B333-726074ED258E}"/>
              </a:ext>
            </a:extLst>
          </p:cNvPr>
          <p:cNvSpPr txBox="1">
            <a:spLocks/>
          </p:cNvSpPr>
          <p:nvPr/>
        </p:nvSpPr>
        <p:spPr bwMode="auto">
          <a:xfrm>
            <a:off x="623392" y="1556792"/>
            <a:ext cx="5544616" cy="4608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57362A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7362A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7362A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7362A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7362A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sl-SI" sz="2400" dirty="0">
                <a:solidFill>
                  <a:srgbClr val="006A8E"/>
                </a:solidFill>
              </a:rPr>
              <a:t>preoblikovanje </a:t>
            </a:r>
            <a:r>
              <a:rPr lang="sl-SI" sz="2400" b="1" dirty="0">
                <a:solidFill>
                  <a:srgbClr val="006A8E"/>
                </a:solidFill>
              </a:rPr>
              <a:t>poslovnega modela, osredotočenega na izdelke, v poslovni model, ki se osredotoča na zagotavljanje storitev in rešitev</a:t>
            </a:r>
            <a:r>
              <a:rPr lang="sl-SI" sz="2400" dirty="0">
                <a:solidFill>
                  <a:srgbClr val="006A8E"/>
                </a:solidFill>
              </a:rPr>
              <a:t>.</a:t>
            </a:r>
          </a:p>
          <a:p>
            <a:r>
              <a:rPr lang="sl-SI" sz="2400" dirty="0">
                <a:solidFill>
                  <a:srgbClr val="006A8E"/>
                </a:solidFill>
              </a:rPr>
              <a:t>Podjetja ne prodajajo zgolj izdelkov, temveč ponujajo </a:t>
            </a:r>
            <a:r>
              <a:rPr lang="sl-SI" sz="2400" b="1" dirty="0">
                <a:solidFill>
                  <a:srgbClr val="006A8E"/>
                </a:solidFill>
              </a:rPr>
              <a:t>sveženj storitev,</a:t>
            </a:r>
            <a:r>
              <a:rPr lang="sl-SI" sz="2400" dirty="0">
                <a:solidFill>
                  <a:srgbClr val="006A8E"/>
                </a:solidFill>
              </a:rPr>
              <a:t> vključno z vzdrževanjem, podporo, prilagajanjem in stalno vrednostjo za stranke.</a:t>
            </a:r>
          </a:p>
          <a:p>
            <a:r>
              <a:rPr lang="sl-SI" sz="2400" dirty="0">
                <a:solidFill>
                  <a:srgbClr val="006A8E"/>
                </a:solidFill>
              </a:rPr>
              <a:t>Poganja ga spoznanje, da stranke pogosto bolj cenijo </a:t>
            </a:r>
            <a:r>
              <a:rPr lang="sl-SI" sz="2400" b="1" dirty="0">
                <a:solidFill>
                  <a:srgbClr val="006A8E"/>
                </a:solidFill>
              </a:rPr>
              <a:t>rezultate in izkušnje, </a:t>
            </a:r>
            <a:r>
              <a:rPr lang="sl-SI" sz="2400" dirty="0">
                <a:solidFill>
                  <a:srgbClr val="006A8E"/>
                </a:solidFill>
              </a:rPr>
              <a:t>povezane z izdelkom, kot pa sam izdelek.</a:t>
            </a:r>
          </a:p>
        </p:txBody>
      </p:sp>
      <p:pic>
        <p:nvPicPr>
          <p:cNvPr id="4" name="Slika 2" descr="Slika, ki vsebuje besede besedilo, posnetek zaslona, tipkovnica&#10;&#10;Opis je samodejno ustvarjen">
            <a:extLst>
              <a:ext uri="{FF2B5EF4-FFF2-40B4-BE49-F238E27FC236}">
                <a16:creationId xmlns:a16="http://schemas.microsoft.com/office/drawing/2014/main" id="{F082F983-2A03-7F0C-D1B7-C55D954A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0856" y="1628800"/>
            <a:ext cx="4608512" cy="4608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C6309C1-6C95-4BE6-591A-933FFB5F7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9A43B6-4A72-4A6E-B3BC-4E1A4B5DD1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UM.SI">
  <a:themeElements>
    <a:clrScheme name="F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dstavitev2" id="{E89A0A0B-712E-4C4D-97C2-EE8F61427458}" vid="{25F27A9A-70E9-4FB0-9A74-7DC82C225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DBB1E7B73047499882869AC34CBD7E" ma:contentTypeVersion="18" ma:contentTypeDescription="Ustvari nov dokument." ma:contentTypeScope="" ma:versionID="cee0ef60a1de99bf73b392bdc6ba76dc">
  <xsd:schema xmlns:xsd="http://www.w3.org/2001/XMLSchema" xmlns:xs="http://www.w3.org/2001/XMLSchema" xmlns:p="http://schemas.microsoft.com/office/2006/metadata/properties" xmlns:ns3="44d8b488-0e00-4492-bc27-de87e4f515cd" xmlns:ns4="ce4c180c-39a3-4756-ae82-fdd5bfd1565b" targetNamespace="http://schemas.microsoft.com/office/2006/metadata/properties" ma:root="true" ma:fieldsID="904062b957d28c7ade03cd034ad93a77" ns3:_="" ns4:_="">
    <xsd:import namespace="44d8b488-0e00-4492-bc27-de87e4f515cd"/>
    <xsd:import namespace="ce4c180c-39a3-4756-ae82-fdd5bfd156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b488-0e00-4492-bc27-de87e4f515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c180c-39a3-4756-ae82-fdd5bfd156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4c180c-39a3-4756-ae82-fdd5bfd1565b" xsi:nil="true"/>
  </documentManagement>
</p:properties>
</file>

<file path=customXml/itemProps1.xml><?xml version="1.0" encoding="utf-8"?>
<ds:datastoreItem xmlns:ds="http://schemas.openxmlformats.org/officeDocument/2006/customXml" ds:itemID="{BC96AB59-04EF-4827-B82A-A29E9A99E4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83685-C3CC-46CA-9E54-9CECCBCBC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8b488-0e00-4492-bc27-de87e4f515cd"/>
    <ds:schemaRef ds:uri="ce4c180c-39a3-4756-ae82-fdd5bfd15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4D39D2-AE85-4557-BAAB-3E26E7115052}">
  <ds:schemaRefs>
    <ds:schemaRef ds:uri="44d8b488-0e00-4492-bc27-de87e4f515cd"/>
    <ds:schemaRef ds:uri="http://purl.org/dc/elements/1.1/"/>
    <ds:schemaRef ds:uri="http://purl.org/dc/terms/"/>
    <ds:schemaRef ds:uri="ce4c180c-39a3-4756-ae82-fdd5bfd1565b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UM.SI 16-9-ang</Template>
  <TotalTime>5231</TotalTime>
  <Words>656</Words>
  <Application>Microsoft Office PowerPoint</Application>
  <PresentationFormat>Širokozaslonsko</PresentationFormat>
  <Paragraphs>87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Google Sans</vt:lpstr>
      <vt:lpstr>Tahoma</vt:lpstr>
      <vt:lpstr>Verdana</vt:lpstr>
      <vt:lpstr>Wingdings</vt:lpstr>
      <vt:lpstr>UM.SI</vt:lpstr>
      <vt:lpstr>PowerPointova predstavitev</vt:lpstr>
      <vt:lpstr>Glavni podatki o projektu</vt:lpstr>
      <vt:lpstr>Izhodišča raziskave</vt:lpstr>
      <vt:lpstr>Podobno pri tekstilu, dragih torbicah...</vt:lpstr>
      <vt:lpstr>XaaS – Everything as a Service</vt:lpstr>
      <vt:lpstr>XaaS – Everything as a Service</vt:lpstr>
      <vt:lpstr>PowerPointova predstavitev</vt:lpstr>
      <vt:lpstr>„Everybody is in service“</vt:lpstr>
      <vt:lpstr>PowerPointova predstavitev</vt:lpstr>
      <vt:lpstr>PowerPointova predstavitev</vt:lpstr>
      <vt:lpstr>PowerPointova predstavitev</vt:lpstr>
      <vt:lpstr>Primeri</vt:lpstr>
      <vt:lpstr>Vzporedni trendi</vt:lpstr>
      <vt:lpstr>Servitizacija &amp; dematerializacija</vt:lpstr>
      <vt:lpstr>Velik razmah zlasti zaradi digitalizacije – IoT nosilec sodobne servitizacije</vt:lpstr>
      <vt:lpstr>Extended Producer Responsibility – „načrtovanje smrti pred rojstvom“</vt:lpstr>
      <vt:lpstr>Delovne naloge raziskovalne skupine</vt:lpstr>
      <vt:lpstr>Delovne naloge raziskovalne skupine</vt:lpstr>
      <vt:lpstr>Hvala za pozornost!  janja.hojnik@um.si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Janja Hojnik</dc:creator>
  <cp:lastModifiedBy>Janja Hojnik</cp:lastModifiedBy>
  <cp:revision>27</cp:revision>
  <cp:lastPrinted>2024-01-16T08:27:40Z</cp:lastPrinted>
  <dcterms:created xsi:type="dcterms:W3CDTF">2018-12-05T11:20:52Z</dcterms:created>
  <dcterms:modified xsi:type="dcterms:W3CDTF">2026-03-19T19:07:01Z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0x010100C0DBB1E7B73047499882869AC34CBD7E</vt:lpwstr>
  </property>
  <property fmtid="{D5CDD505-2E9C-101B-9397-08002B2CF9AE}" pid="3" name="_dlc_DocIdItemGuid">
    <vt:lpwstr>d01493e2-6aa5-4280-9fbb-43edd5e7da98</vt:lpwstr>
  </property>
</Properties>
</file>