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handoutMasterIdLst>
    <p:handoutMasterId r:id="rId9"/>
  </p:handoutMasterIdLst>
  <p:sldIdLst>
    <p:sldId id="692" r:id="rId2"/>
    <p:sldId id="779" r:id="rId3"/>
    <p:sldId id="534" r:id="rId4"/>
    <p:sldId id="835" r:id="rId5"/>
    <p:sldId id="929" r:id="rId6"/>
    <p:sldId id="913" r:id="rId7"/>
  </p:sldIdLst>
  <p:sldSz cx="9144000" cy="6858000" type="screen4x3"/>
  <p:notesSz cx="6854825" cy="9713913"/>
  <p:defaultTextStyle>
    <a:defPPr>
      <a:defRPr lang="sl-SI"/>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AC134"/>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72" autoAdjust="0"/>
    <p:restoredTop sz="95788" autoAdjust="0"/>
  </p:normalViewPr>
  <p:slideViewPr>
    <p:cSldViewPr>
      <p:cViewPr varScale="1">
        <p:scale>
          <a:sx n="63" d="100"/>
          <a:sy n="63" d="100"/>
        </p:scale>
        <p:origin x="1356" y="56"/>
      </p:cViewPr>
      <p:guideLst>
        <p:guide orient="horz" pos="2160"/>
        <p:guide pos="2880"/>
      </p:guideLst>
    </p:cSldViewPr>
  </p:slideViewPr>
  <p:outlineViewPr>
    <p:cViewPr>
      <p:scale>
        <a:sx n="33" d="100"/>
        <a:sy n="33" d="100"/>
      </p:scale>
      <p:origin x="0" y="-6464"/>
    </p:cViewPr>
  </p:outlin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1794" name="Rectangle 2"/>
          <p:cNvSpPr>
            <a:spLocks noGrp="1" noChangeArrowheads="1"/>
          </p:cNvSpPr>
          <p:nvPr>
            <p:ph type="hdr" sz="quarter"/>
          </p:nvPr>
        </p:nvSpPr>
        <p:spPr bwMode="auto">
          <a:xfrm>
            <a:off x="0" y="0"/>
            <a:ext cx="2970424" cy="4856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61795" name="Rectangle 3"/>
          <p:cNvSpPr>
            <a:spLocks noGrp="1" noChangeArrowheads="1"/>
          </p:cNvSpPr>
          <p:nvPr>
            <p:ph type="dt" sz="quarter" idx="1"/>
          </p:nvPr>
        </p:nvSpPr>
        <p:spPr bwMode="auto">
          <a:xfrm>
            <a:off x="3882815" y="0"/>
            <a:ext cx="2970424" cy="4856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61796" name="Rectangle 4"/>
          <p:cNvSpPr>
            <a:spLocks noGrp="1" noChangeArrowheads="1"/>
          </p:cNvSpPr>
          <p:nvPr>
            <p:ph type="ftr" sz="quarter" idx="2"/>
          </p:nvPr>
        </p:nvSpPr>
        <p:spPr bwMode="auto">
          <a:xfrm>
            <a:off x="0" y="9226531"/>
            <a:ext cx="2970424" cy="48569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61797" name="Rectangle 5"/>
          <p:cNvSpPr>
            <a:spLocks noGrp="1" noChangeArrowheads="1"/>
          </p:cNvSpPr>
          <p:nvPr>
            <p:ph type="sldNum" sz="quarter" idx="3"/>
          </p:nvPr>
        </p:nvSpPr>
        <p:spPr bwMode="auto">
          <a:xfrm>
            <a:off x="3882815" y="9226531"/>
            <a:ext cx="2970424" cy="48569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0289534D-B1BE-4DDE-945D-0CD80A46983D}" type="slidenum">
              <a:rPr lang="en-US"/>
              <a:pPr/>
              <a:t>‹#›</a:t>
            </a:fld>
            <a:endParaRPr lang="en-US"/>
          </a:p>
        </p:txBody>
      </p:sp>
    </p:spTree>
    <p:extLst>
      <p:ext uri="{BB962C8B-B14F-4D97-AF65-F5344CB8AC3E}">
        <p14:creationId xmlns:p14="http://schemas.microsoft.com/office/powerpoint/2010/main" val="2826904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2970424" cy="4856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sl-SI"/>
          </a:p>
        </p:txBody>
      </p:sp>
      <p:sp>
        <p:nvSpPr>
          <p:cNvPr id="82947" name="Rectangle 3"/>
          <p:cNvSpPr>
            <a:spLocks noGrp="1" noChangeArrowheads="1"/>
          </p:cNvSpPr>
          <p:nvPr>
            <p:ph type="dt" idx="1"/>
          </p:nvPr>
        </p:nvSpPr>
        <p:spPr bwMode="auto">
          <a:xfrm>
            <a:off x="3882815" y="0"/>
            <a:ext cx="2970424" cy="4856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sl-SI"/>
          </a:p>
        </p:txBody>
      </p:sp>
      <p:sp>
        <p:nvSpPr>
          <p:cNvPr id="82948" name="Rectangle 4"/>
          <p:cNvSpPr>
            <a:spLocks noGrp="1" noRot="1" noChangeAspect="1" noChangeArrowheads="1" noTextEdit="1"/>
          </p:cNvSpPr>
          <p:nvPr>
            <p:ph type="sldImg" idx="2"/>
          </p:nvPr>
        </p:nvSpPr>
        <p:spPr bwMode="auto">
          <a:xfrm>
            <a:off x="998538" y="728663"/>
            <a:ext cx="4857750" cy="3643312"/>
          </a:xfrm>
          <a:prstGeom prst="rect">
            <a:avLst/>
          </a:prstGeom>
          <a:noFill/>
          <a:ln w="9525">
            <a:solidFill>
              <a:srgbClr val="000000"/>
            </a:solidFill>
            <a:miter lim="800000"/>
            <a:headEnd/>
            <a:tailEnd/>
          </a:ln>
          <a:effectLst/>
        </p:spPr>
      </p:sp>
      <p:sp>
        <p:nvSpPr>
          <p:cNvPr id="82949" name="Rectangle 5"/>
          <p:cNvSpPr>
            <a:spLocks noGrp="1" noChangeArrowheads="1"/>
          </p:cNvSpPr>
          <p:nvPr>
            <p:ph type="body" sz="quarter" idx="3"/>
          </p:nvPr>
        </p:nvSpPr>
        <p:spPr bwMode="auto">
          <a:xfrm>
            <a:off x="685483" y="4614109"/>
            <a:ext cx="5483860" cy="437126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82950" name="Rectangle 6"/>
          <p:cNvSpPr>
            <a:spLocks noGrp="1" noChangeArrowheads="1"/>
          </p:cNvSpPr>
          <p:nvPr>
            <p:ph type="ftr" sz="quarter" idx="4"/>
          </p:nvPr>
        </p:nvSpPr>
        <p:spPr bwMode="auto">
          <a:xfrm>
            <a:off x="0" y="9226531"/>
            <a:ext cx="2970424" cy="48569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sl-SI"/>
          </a:p>
        </p:txBody>
      </p:sp>
      <p:sp>
        <p:nvSpPr>
          <p:cNvPr id="82951" name="Rectangle 7"/>
          <p:cNvSpPr>
            <a:spLocks noGrp="1" noChangeArrowheads="1"/>
          </p:cNvSpPr>
          <p:nvPr>
            <p:ph type="sldNum" sz="quarter" idx="5"/>
          </p:nvPr>
        </p:nvSpPr>
        <p:spPr bwMode="auto">
          <a:xfrm>
            <a:off x="3882815" y="9226531"/>
            <a:ext cx="2970424" cy="48569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56AF86C0-17A4-49FF-838A-DC23C6A7FB16}" type="slidenum">
              <a:rPr lang="sl-SI"/>
              <a:pPr/>
              <a:t>‹#›</a:t>
            </a:fld>
            <a:endParaRPr lang="sl-SI"/>
          </a:p>
        </p:txBody>
      </p:sp>
    </p:spTree>
    <p:extLst>
      <p:ext uri="{BB962C8B-B14F-4D97-AF65-F5344CB8AC3E}">
        <p14:creationId xmlns:p14="http://schemas.microsoft.com/office/powerpoint/2010/main" val="102642465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a:p>
        </p:txBody>
      </p:sp>
      <p:sp>
        <p:nvSpPr>
          <p:cNvPr id="4" name="Slide Number Placeholder 3"/>
          <p:cNvSpPr>
            <a:spLocks noGrp="1"/>
          </p:cNvSpPr>
          <p:nvPr>
            <p:ph type="sldNum" sz="quarter" idx="5"/>
          </p:nvPr>
        </p:nvSpPr>
        <p:spPr/>
        <p:txBody>
          <a:bodyPr/>
          <a:lstStyle/>
          <a:p>
            <a:fld id="{56AF86C0-17A4-49FF-838A-DC23C6A7FB16}" type="slidenum">
              <a:rPr lang="sl-SI" smtClean="0"/>
              <a:pPr/>
              <a:t>1</a:t>
            </a:fld>
            <a:endParaRPr lang="sl-SI"/>
          </a:p>
        </p:txBody>
      </p:sp>
    </p:spTree>
    <p:extLst>
      <p:ext uri="{BB962C8B-B14F-4D97-AF65-F5344CB8AC3E}">
        <p14:creationId xmlns:p14="http://schemas.microsoft.com/office/powerpoint/2010/main" val="1910776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56AF86C0-17A4-49FF-838A-DC23C6A7FB16}" type="slidenum">
              <a:rPr lang="sl-SI" smtClean="0"/>
              <a:pPr/>
              <a:t>2</a:t>
            </a:fld>
            <a:endParaRPr lang="sl-SI"/>
          </a:p>
        </p:txBody>
      </p:sp>
    </p:spTree>
    <p:extLst>
      <p:ext uri="{BB962C8B-B14F-4D97-AF65-F5344CB8AC3E}">
        <p14:creationId xmlns:p14="http://schemas.microsoft.com/office/powerpoint/2010/main" val="3363440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56AF86C0-17A4-49FF-838A-DC23C6A7FB16}" type="slidenum">
              <a:rPr lang="sl-SI" smtClean="0"/>
              <a:pPr/>
              <a:t>4</a:t>
            </a:fld>
            <a:endParaRPr lang="sl-SI"/>
          </a:p>
        </p:txBody>
      </p:sp>
    </p:spTree>
    <p:extLst>
      <p:ext uri="{BB962C8B-B14F-4D97-AF65-F5344CB8AC3E}">
        <p14:creationId xmlns:p14="http://schemas.microsoft.com/office/powerpoint/2010/main" val="3986810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56AF86C0-17A4-49FF-838A-DC23C6A7FB16}" type="slidenum">
              <a:rPr lang="sl-SI" smtClean="0"/>
              <a:pPr/>
              <a:t>6</a:t>
            </a:fld>
            <a:endParaRPr lang="sl-SI"/>
          </a:p>
        </p:txBody>
      </p:sp>
    </p:spTree>
    <p:extLst>
      <p:ext uri="{BB962C8B-B14F-4D97-AF65-F5344CB8AC3E}">
        <p14:creationId xmlns:p14="http://schemas.microsoft.com/office/powerpoint/2010/main" val="1759898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10240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sl-SI"/>
              <a:t>Kliknite, če želite urediti slog naslova matrice</a:t>
            </a:r>
          </a:p>
        </p:txBody>
      </p:sp>
      <p:sp>
        <p:nvSpPr>
          <p:cNvPr id="10240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sl-SI"/>
              <a:t>Kliknite, če želite urediti slog podnaslova matrice</a:t>
            </a:r>
          </a:p>
        </p:txBody>
      </p:sp>
      <p:sp>
        <p:nvSpPr>
          <p:cNvPr id="10240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endParaRPr lang="sl-SI"/>
          </a:p>
        </p:txBody>
      </p:sp>
      <p:sp>
        <p:nvSpPr>
          <p:cNvPr id="102405" name="Rectangle 5"/>
          <p:cNvSpPr>
            <a:spLocks noGrp="1" noChangeArrowheads="1"/>
          </p:cNvSpPr>
          <p:nvPr>
            <p:ph type="ftr" sz="quarter" idx="3"/>
          </p:nvPr>
        </p:nvSpPr>
        <p:spPr/>
        <p:txBody>
          <a:bodyPr/>
          <a:lstStyle>
            <a:lvl1pPr>
              <a:defRPr/>
            </a:lvl1pPr>
          </a:lstStyle>
          <a:p>
            <a:endParaRPr lang="sl-SI"/>
          </a:p>
        </p:txBody>
      </p:sp>
      <p:sp>
        <p:nvSpPr>
          <p:cNvPr id="102406" name="Rectangle 6"/>
          <p:cNvSpPr>
            <a:spLocks noGrp="1" noChangeArrowheads="1"/>
          </p:cNvSpPr>
          <p:nvPr>
            <p:ph type="sldNum" sz="quarter" idx="4"/>
          </p:nvPr>
        </p:nvSpPr>
        <p:spPr/>
        <p:txBody>
          <a:bodyPr/>
          <a:lstStyle>
            <a:lvl1pPr>
              <a:defRPr/>
            </a:lvl1pPr>
          </a:lstStyle>
          <a:p>
            <a:fld id="{59C3B224-73C3-44B5-B5A7-A4F60F0A137A}" type="slidenum">
              <a:rPr lang="sl-SI"/>
              <a:pPr/>
              <a:t>‹#›</a:t>
            </a:fld>
            <a:endParaRPr lang="sl-SI"/>
          </a:p>
        </p:txBody>
      </p:sp>
      <p:sp>
        <p:nvSpPr>
          <p:cNvPr id="102407" name="Rectangle 7"/>
          <p:cNvSpPr>
            <a:spLocks noGrp="1" noChangeArrowheads="1"/>
          </p:cNvSpPr>
          <p:nvPr>
            <p:ph type="dt" sz="quarter" idx="2"/>
          </p:nvPr>
        </p:nvSpPr>
        <p:spPr/>
        <p:txBody>
          <a:bodyPr/>
          <a:lstStyle>
            <a:lvl1pPr>
              <a:defRPr/>
            </a:lvl1pPr>
          </a:lstStyle>
          <a:p>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navpičnega besedila 2"/>
          <p:cNvSpPr>
            <a:spLocks noGrp="1"/>
          </p:cNvSpPr>
          <p:nvPr>
            <p:ph type="body" orient="vert" idx="1"/>
          </p:nvPr>
        </p:nvSpPr>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42AA9C7C-CE06-4375-87DC-C9ED2763EA63}" type="slidenum">
              <a:rPr lang="sl-SI"/>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92100"/>
            <a:ext cx="2057400" cy="5727700"/>
          </a:xfrm>
        </p:spPr>
        <p:txBody>
          <a:bodyPr vert="eaVert"/>
          <a:lstStyle/>
          <a:p>
            <a:r>
              <a:rPr lang="sl-SI"/>
              <a:t>Kliknite, če želite urediti slog naslova matrice</a:t>
            </a:r>
          </a:p>
        </p:txBody>
      </p:sp>
      <p:sp>
        <p:nvSpPr>
          <p:cNvPr id="3" name="Ograda navpičnega besedila 2"/>
          <p:cNvSpPr>
            <a:spLocks noGrp="1"/>
          </p:cNvSpPr>
          <p:nvPr>
            <p:ph type="body" orient="vert" idx="1"/>
          </p:nvPr>
        </p:nvSpPr>
        <p:spPr>
          <a:xfrm>
            <a:off x="457200" y="292100"/>
            <a:ext cx="6019800" cy="5727700"/>
          </a:xfrm>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02985CC6-0CA5-4B3D-A2FC-00573F88EE39}" type="slidenum">
              <a:rPr lang="sl-SI"/>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idx="1"/>
          </p:nvPr>
        </p:nvSpPr>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0B05D14E-8A1D-4D50-AA11-70AE2D61646C}" type="slidenum">
              <a:rPr lang="sl-SI"/>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a:t>Kliknite, če želite urediti slog naslova matrice</a:t>
            </a:r>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a:t>Kliknite, če želite urediti sloge besedila matrice</a:t>
            </a:r>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0B90B9B9-986C-444A-B776-E1E7FC4CB8C1}" type="slidenum">
              <a:rPr lang="sl-SI"/>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CD647E1F-A83A-4D24-ABEF-CCA20641C9E0}" type="slidenum">
              <a:rPr lang="sl-SI"/>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a:t>Kliknite, če želite urediti slog naslova matrice</a:t>
            </a:r>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grada datuma 6"/>
          <p:cNvSpPr>
            <a:spLocks noGrp="1"/>
          </p:cNvSpPr>
          <p:nvPr>
            <p:ph type="dt" sz="half" idx="10"/>
          </p:nvPr>
        </p:nvSpPr>
        <p:spPr/>
        <p:txBody>
          <a:bodyPr/>
          <a:lstStyle>
            <a:lvl1pPr>
              <a:defRPr/>
            </a:lvl1pPr>
          </a:lstStyle>
          <a:p>
            <a:endParaRPr lang="sl-SI"/>
          </a:p>
        </p:txBody>
      </p:sp>
      <p:sp>
        <p:nvSpPr>
          <p:cNvPr id="8" name="Ograda noge 7"/>
          <p:cNvSpPr>
            <a:spLocks noGrp="1"/>
          </p:cNvSpPr>
          <p:nvPr>
            <p:ph type="ftr" sz="quarter" idx="11"/>
          </p:nvPr>
        </p:nvSpPr>
        <p:spPr/>
        <p:txBody>
          <a:bodyPr/>
          <a:lstStyle>
            <a:lvl1pPr>
              <a:defRPr/>
            </a:lvl1pPr>
          </a:lstStyle>
          <a:p>
            <a:endParaRPr lang="sl-SI"/>
          </a:p>
        </p:txBody>
      </p:sp>
      <p:sp>
        <p:nvSpPr>
          <p:cNvPr id="9" name="Ograda številke diapozitiva 8"/>
          <p:cNvSpPr>
            <a:spLocks noGrp="1"/>
          </p:cNvSpPr>
          <p:nvPr>
            <p:ph type="sldNum" sz="quarter" idx="12"/>
          </p:nvPr>
        </p:nvSpPr>
        <p:spPr/>
        <p:txBody>
          <a:bodyPr/>
          <a:lstStyle>
            <a:lvl1pPr>
              <a:defRPr/>
            </a:lvl1pPr>
          </a:lstStyle>
          <a:p>
            <a:fld id="{8801A4D0-6CDC-45BF-A010-903D32FB6BDB}" type="slidenum">
              <a:rPr lang="sl-SI"/>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datuma 2"/>
          <p:cNvSpPr>
            <a:spLocks noGrp="1"/>
          </p:cNvSpPr>
          <p:nvPr>
            <p:ph type="dt" sz="half" idx="10"/>
          </p:nvPr>
        </p:nvSpPr>
        <p:spPr/>
        <p:txBody>
          <a:bodyPr/>
          <a:lstStyle>
            <a:lvl1pPr>
              <a:defRPr/>
            </a:lvl1pPr>
          </a:lstStyle>
          <a:p>
            <a:endParaRPr lang="sl-SI"/>
          </a:p>
        </p:txBody>
      </p:sp>
      <p:sp>
        <p:nvSpPr>
          <p:cNvPr id="4" name="Ograda noge 3"/>
          <p:cNvSpPr>
            <a:spLocks noGrp="1"/>
          </p:cNvSpPr>
          <p:nvPr>
            <p:ph type="ftr" sz="quarter" idx="11"/>
          </p:nvPr>
        </p:nvSpPr>
        <p:spPr/>
        <p:txBody>
          <a:bodyPr/>
          <a:lstStyle>
            <a:lvl1pPr>
              <a:defRPr/>
            </a:lvl1pPr>
          </a:lstStyle>
          <a:p>
            <a:endParaRPr lang="sl-SI"/>
          </a:p>
        </p:txBody>
      </p:sp>
      <p:sp>
        <p:nvSpPr>
          <p:cNvPr id="5" name="Ograda številke diapozitiva 4"/>
          <p:cNvSpPr>
            <a:spLocks noGrp="1"/>
          </p:cNvSpPr>
          <p:nvPr>
            <p:ph type="sldNum" sz="quarter" idx="12"/>
          </p:nvPr>
        </p:nvSpPr>
        <p:spPr/>
        <p:txBody>
          <a:bodyPr/>
          <a:lstStyle>
            <a:lvl1pPr>
              <a:defRPr/>
            </a:lvl1pPr>
          </a:lstStyle>
          <a:p>
            <a:fld id="{1CF90D88-D85C-4BCF-A592-471F38FF8BC0}" type="slidenum">
              <a:rPr lang="sl-SI"/>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lvl1pPr>
              <a:defRPr/>
            </a:lvl1pPr>
          </a:lstStyle>
          <a:p>
            <a:endParaRPr lang="sl-SI"/>
          </a:p>
        </p:txBody>
      </p:sp>
      <p:sp>
        <p:nvSpPr>
          <p:cNvPr id="3" name="Ograda noge 2"/>
          <p:cNvSpPr>
            <a:spLocks noGrp="1"/>
          </p:cNvSpPr>
          <p:nvPr>
            <p:ph type="ftr" sz="quarter" idx="11"/>
          </p:nvPr>
        </p:nvSpPr>
        <p:spPr/>
        <p:txBody>
          <a:bodyPr/>
          <a:lstStyle>
            <a:lvl1pPr>
              <a:defRPr/>
            </a:lvl1pPr>
          </a:lstStyle>
          <a:p>
            <a:endParaRPr lang="sl-SI"/>
          </a:p>
        </p:txBody>
      </p:sp>
      <p:sp>
        <p:nvSpPr>
          <p:cNvPr id="4" name="Ograda številke diapozitiva 3"/>
          <p:cNvSpPr>
            <a:spLocks noGrp="1"/>
          </p:cNvSpPr>
          <p:nvPr>
            <p:ph type="sldNum" sz="quarter" idx="12"/>
          </p:nvPr>
        </p:nvSpPr>
        <p:spPr/>
        <p:txBody>
          <a:bodyPr/>
          <a:lstStyle>
            <a:lvl1pPr>
              <a:defRPr/>
            </a:lvl1pPr>
          </a:lstStyle>
          <a:p>
            <a:fld id="{B23AD800-C796-4429-94F7-4C2AA5852F86}" type="slidenum">
              <a:rPr lang="sl-SI"/>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a:t>Kliknite, če želite urediti slog naslova matrice</a:t>
            </a:r>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213D9694-AEB1-4090-90E5-C03E62F78593}" type="slidenum">
              <a:rPr lang="sl-SI"/>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a:t>Kliknite, če želite urediti slog naslova matrice</a:t>
            </a:r>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A2A503DB-D9BD-46A9-8656-AB5285F76093}" type="slidenum">
              <a:rPr lang="sl-SI"/>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sl-SI"/>
              <a:t>Kliknite, če želite urediti slog naslova matrice</a:t>
            </a:r>
          </a:p>
        </p:txBody>
      </p:sp>
      <p:sp>
        <p:nvSpPr>
          <p:cNvPr id="10137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10138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endParaRPr lang="sl-SI"/>
          </a:p>
        </p:txBody>
      </p:sp>
      <p:sp>
        <p:nvSpPr>
          <p:cNvPr id="10138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endParaRPr lang="sl-SI"/>
          </a:p>
        </p:txBody>
      </p:sp>
      <p:sp>
        <p:nvSpPr>
          <p:cNvPr id="10138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fld id="{CCBF54A2-8404-4870-A412-888866F3A667}" type="slidenum">
              <a:rPr lang="sl-SI"/>
              <a:pPr/>
              <a:t>‹#›</a:t>
            </a:fld>
            <a:endParaRPr lang="sl-SI"/>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1484785"/>
            <a:ext cx="7772400" cy="2160240"/>
          </a:xfrm>
        </p:spPr>
        <p:txBody>
          <a:bodyPr/>
          <a:lstStyle/>
          <a:p>
            <a:pPr algn="l"/>
            <a:r>
              <a:rPr lang="en-GB" sz="4000" b="1" dirty="0" err="1">
                <a:solidFill>
                  <a:srgbClr val="FFFF00"/>
                </a:solidFill>
                <a:effectLst/>
                <a:latin typeface=".SF NS"/>
              </a:rPr>
              <a:t>Servitizacija</a:t>
            </a:r>
            <a:r>
              <a:rPr lang="en-GB" sz="4000" b="1" dirty="0">
                <a:solidFill>
                  <a:srgbClr val="FFFF00"/>
                </a:solidFill>
                <a:effectLst/>
                <a:latin typeface=".SF NS"/>
              </a:rPr>
              <a:t>: </a:t>
            </a:r>
            <a:r>
              <a:rPr lang="en-GB" sz="4000" b="1" dirty="0" err="1">
                <a:solidFill>
                  <a:srgbClr val="FFFF00"/>
                </a:solidFill>
                <a:effectLst/>
                <a:latin typeface=".SF NS"/>
              </a:rPr>
              <a:t>razvrednotenje</a:t>
            </a:r>
            <a:r>
              <a:rPr lang="en-GB" sz="4000" b="1" dirty="0">
                <a:solidFill>
                  <a:srgbClr val="FFFF00"/>
                </a:solidFill>
                <a:effectLst/>
                <a:latin typeface=".SF NS"/>
              </a:rPr>
              <a:t> </a:t>
            </a:r>
            <a:r>
              <a:rPr lang="en-GB" sz="4000" b="1" dirty="0" err="1">
                <a:solidFill>
                  <a:srgbClr val="FFFF00"/>
                </a:solidFill>
                <a:effectLst/>
                <a:latin typeface=".SF NS"/>
              </a:rPr>
              <a:t>lastninske</a:t>
            </a:r>
            <a:r>
              <a:rPr lang="en-GB" sz="4000" b="1" dirty="0">
                <a:solidFill>
                  <a:srgbClr val="FFFF00"/>
                </a:solidFill>
                <a:effectLst/>
                <a:latin typeface=".SF NS"/>
              </a:rPr>
              <a:t> </a:t>
            </a:r>
            <a:r>
              <a:rPr lang="en-GB" sz="4000" b="1" dirty="0" err="1">
                <a:solidFill>
                  <a:srgbClr val="FFFF00"/>
                </a:solidFill>
                <a:effectLst/>
                <a:latin typeface=".SF NS"/>
              </a:rPr>
              <a:t>pravice</a:t>
            </a:r>
            <a:r>
              <a:rPr lang="en-GB" sz="4000" b="1" dirty="0">
                <a:solidFill>
                  <a:srgbClr val="FFFF00"/>
                </a:solidFill>
                <a:effectLst/>
                <a:latin typeface=".SF NS"/>
              </a:rPr>
              <a:t>?</a:t>
            </a:r>
            <a:br>
              <a:rPr lang="en-GB" sz="4000" b="1" dirty="0">
                <a:solidFill>
                  <a:srgbClr val="FFFF00"/>
                </a:solidFill>
                <a:effectLst/>
                <a:latin typeface=".SF NS"/>
              </a:rPr>
            </a:br>
            <a:endParaRPr lang="en-US" sz="4800" b="1" i="1" dirty="0">
              <a:solidFill>
                <a:srgbClr val="FFFF00"/>
              </a:solidFill>
            </a:endParaRPr>
          </a:p>
        </p:txBody>
      </p:sp>
      <p:sp>
        <p:nvSpPr>
          <p:cNvPr id="3" name="Subtitle 2"/>
          <p:cNvSpPr>
            <a:spLocks noGrp="1"/>
          </p:cNvSpPr>
          <p:nvPr>
            <p:ph type="subTitle" sz="quarter" idx="1"/>
          </p:nvPr>
        </p:nvSpPr>
        <p:spPr/>
        <p:txBody>
          <a:bodyPr/>
          <a:lstStyle/>
          <a:p>
            <a:r>
              <a:rPr lang="en-US" sz="2800" dirty="0"/>
              <a:t>Prof dr. </a:t>
            </a:r>
            <a:r>
              <a:rPr lang="en-US" sz="2800" dirty="0" err="1"/>
              <a:t>Matjaž</a:t>
            </a:r>
            <a:r>
              <a:rPr lang="en-US" sz="2800" dirty="0"/>
              <a:t> </a:t>
            </a:r>
            <a:r>
              <a:rPr lang="en-US" sz="2800" dirty="0" err="1"/>
              <a:t>Tratnik</a:t>
            </a:r>
            <a:endParaRPr lang="en-US" sz="2800" dirty="0"/>
          </a:p>
          <a:p>
            <a:endParaRPr lang="en-US" sz="2800" dirty="0"/>
          </a:p>
        </p:txBody>
      </p:sp>
    </p:spTree>
    <p:extLst>
      <p:ext uri="{BB962C8B-B14F-4D97-AF65-F5344CB8AC3E}">
        <p14:creationId xmlns:p14="http://schemas.microsoft.com/office/powerpoint/2010/main" val="211607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idx="4294967295"/>
          </p:nvPr>
        </p:nvSpPr>
        <p:spPr>
          <a:xfrm>
            <a:off x="457200" y="292100"/>
            <a:ext cx="8229600" cy="320676"/>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r>
              <a:rPr lang="en-US" sz="2400" dirty="0" err="1">
                <a:solidFill>
                  <a:srgbClr val="FFFF00"/>
                </a:solidFill>
                <a:effectLst/>
                <a:latin typeface="Tahoma" charset="0"/>
                <a:ea typeface="ＭＳ Ｐゴシック" panose="020B0600070205080204" pitchFamily="34" charset="-128"/>
                <a:cs typeface="ＭＳ Ｐゴシック" charset="0"/>
              </a:rPr>
              <a:t>Uvod</a:t>
            </a:r>
            <a:endParaRPr lang="sl-SI" sz="2400" dirty="0">
              <a:solidFill>
                <a:srgbClr val="FFFF00"/>
              </a:solidFill>
              <a:effectLst/>
              <a:latin typeface="Tahoma" charset="0"/>
              <a:ea typeface="ＭＳ Ｐゴシック" charset="0"/>
              <a:cs typeface="ＭＳ Ｐゴシック" charset="0"/>
            </a:endParaRPr>
          </a:p>
        </p:txBody>
      </p:sp>
      <p:sp>
        <p:nvSpPr>
          <p:cNvPr id="19458" name="Rectangle 3"/>
          <p:cNvSpPr>
            <a:spLocks noGrp="1" noChangeArrowheads="1"/>
          </p:cNvSpPr>
          <p:nvPr>
            <p:ph type="body" idx="4294967295"/>
          </p:nvPr>
        </p:nvSpPr>
        <p:spPr>
          <a:xfrm>
            <a:off x="179512" y="692697"/>
            <a:ext cx="8568952" cy="5552528"/>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fontScale="55000" lnSpcReduction="20000"/>
          </a:bodyPr>
          <a:lstStyle/>
          <a:p>
            <a:r>
              <a:rPr lang="sl-SI" sz="3600" dirty="0">
                <a:effectLst/>
                <a:latin typeface="Times New Roman" panose="02020603050405020304" pitchFamily="18" charset="0"/>
                <a:cs typeface="Times New Roman" panose="02020603050405020304" pitchFamily="18" charset="0"/>
              </a:rPr>
              <a:t>17. člen  francoske Deklaracije o pravicah človeka in državljana:</a:t>
            </a:r>
            <a:endParaRPr lang="en-SI" sz="3600" dirty="0">
              <a:effectLst/>
              <a:latin typeface="Times New Roman" panose="02020603050405020304" pitchFamily="18" charset="0"/>
              <a:cs typeface="Times New Roman" panose="02020603050405020304" pitchFamily="18" charset="0"/>
            </a:endParaRPr>
          </a:p>
          <a:p>
            <a:pPr lvl="1"/>
            <a:r>
              <a:rPr lang="sl-SI" sz="2900" i="1" dirty="0">
                <a:effectLst/>
                <a:latin typeface="Times New Roman" panose="02020603050405020304" pitchFamily="18" charset="0"/>
                <a:cs typeface="Times New Roman" panose="02020603050405020304" pitchFamily="18" charset="0"/>
              </a:rPr>
              <a:t>»</a:t>
            </a:r>
            <a:r>
              <a:rPr lang="en-SI" sz="2900" i="1" dirty="0">
                <a:effectLst/>
                <a:latin typeface="Times New Roman" panose="02020603050405020304" pitchFamily="18" charset="0"/>
                <a:cs typeface="Times New Roman" panose="02020603050405020304" pitchFamily="18" charset="0"/>
              </a:rPr>
              <a:t>La propriété étant un droit inviolable et sacré, nul ne peut en être privé, si ce n'est lorsque la nécessité publique, légalement constatée, l'exige évidemment, et sous la condition d'une juste et préalable indemnité</a:t>
            </a:r>
            <a:r>
              <a:rPr lang="en-SI" sz="2900" dirty="0">
                <a:effectLst/>
                <a:latin typeface="Times New Roman" panose="02020603050405020304" pitchFamily="18" charset="0"/>
                <a:cs typeface="Times New Roman" panose="02020603050405020304" pitchFamily="18" charset="0"/>
              </a:rPr>
              <a:t>.</a:t>
            </a:r>
            <a:r>
              <a:rPr lang="sl-SI" sz="2900" dirty="0">
                <a:effectLst/>
                <a:latin typeface="Times New Roman" panose="02020603050405020304" pitchFamily="18" charset="0"/>
                <a:cs typeface="Times New Roman" panose="02020603050405020304" pitchFamily="18" charset="0"/>
              </a:rPr>
              <a:t>«</a:t>
            </a:r>
            <a:endParaRPr lang="en-SI" sz="2900" dirty="0">
              <a:effectLst/>
              <a:latin typeface="Times New Roman" panose="02020603050405020304" pitchFamily="18" charset="0"/>
              <a:cs typeface="Times New Roman" panose="02020603050405020304" pitchFamily="18" charset="0"/>
            </a:endParaRPr>
          </a:p>
          <a:p>
            <a:pPr lvl="0"/>
            <a:r>
              <a:rPr lang="sl-SI" sz="3600" dirty="0">
                <a:effectLst/>
                <a:latin typeface="Times New Roman" panose="02020603050405020304" pitchFamily="18" charset="0"/>
                <a:cs typeface="Times New Roman" panose="02020603050405020304" pitchFamily="18" charset="0"/>
              </a:rPr>
              <a:t>37. člen Stvarnopravnega zakonika:</a:t>
            </a:r>
            <a:endParaRPr lang="en-SI" sz="4400" dirty="0">
              <a:effectLst/>
              <a:latin typeface="Times New Roman" panose="02020603050405020304" pitchFamily="18" charset="0"/>
              <a:cs typeface="Times New Roman" panose="02020603050405020304" pitchFamily="18" charset="0"/>
            </a:endParaRPr>
          </a:p>
          <a:p>
            <a:pPr lvl="1"/>
            <a:r>
              <a:rPr lang="sl-SI" sz="2900" i="1" dirty="0">
                <a:effectLst/>
                <a:latin typeface="Times New Roman" panose="02020603050405020304" pitchFamily="18" charset="0"/>
                <a:cs typeface="Times New Roman" panose="02020603050405020304" pitchFamily="18" charset="0"/>
              </a:rPr>
              <a:t>»(1) Lastninska pravica je pravica imeti stvar v posesti, jo uporabljati in uživati na najobsežnejši način ter z njo razpolagati. Omejitve uporabe, uživanja in razpolaganja lahko določi samo zakon.«</a:t>
            </a:r>
            <a:endParaRPr lang="en-SI" sz="2900" dirty="0">
              <a:effectLst/>
              <a:latin typeface="Times New Roman" panose="02020603050405020304" pitchFamily="18" charset="0"/>
              <a:cs typeface="Times New Roman" panose="02020603050405020304" pitchFamily="18" charset="0"/>
            </a:endParaRPr>
          </a:p>
          <a:p>
            <a:pPr lvl="0"/>
            <a:r>
              <a:rPr lang="sl-SI" sz="3600" dirty="0">
                <a:effectLst/>
                <a:latin typeface="Times New Roman" panose="02020603050405020304" pitchFamily="18" charset="0"/>
                <a:cs typeface="Times New Roman" panose="02020603050405020304" pitchFamily="18" charset="0"/>
              </a:rPr>
              <a:t>Ali moraš, biti lastnik neke stvari, da jo imaš pravico posedovati, uporabljati in/ali uživati?</a:t>
            </a:r>
          </a:p>
          <a:p>
            <a:pPr lvl="0"/>
            <a:r>
              <a:rPr lang="sl-SI" sz="3600" dirty="0">
                <a:effectLst/>
                <a:latin typeface="Times New Roman" panose="02020603050405020304" pitchFamily="18" charset="0"/>
                <a:cs typeface="Times New Roman" panose="02020603050405020304" pitchFamily="18" charset="0"/>
              </a:rPr>
              <a:t>Uporabnik/uživalec NI lastnik:</a:t>
            </a:r>
            <a:endParaRPr lang="en-SI" sz="3600" dirty="0">
              <a:effectLst/>
              <a:latin typeface="Times New Roman" panose="02020603050405020304" pitchFamily="18" charset="0"/>
              <a:cs typeface="Times New Roman" panose="02020603050405020304" pitchFamily="18" charset="0"/>
            </a:endParaRPr>
          </a:p>
          <a:p>
            <a:pPr lvl="1"/>
            <a:r>
              <a:rPr lang="sl-SI" sz="2900" dirty="0">
                <a:effectLst/>
                <a:latin typeface="Times New Roman" panose="02020603050405020304" pitchFamily="18" charset="0"/>
                <a:cs typeface="Times New Roman" panose="02020603050405020304" pitchFamily="18" charset="0"/>
              </a:rPr>
              <a:t>Omejene (izvedene) stvarne pravice </a:t>
            </a:r>
            <a:endParaRPr lang="en-SI" sz="2900" dirty="0">
              <a:effectLst/>
              <a:latin typeface="Times New Roman" panose="02020603050405020304" pitchFamily="18" charset="0"/>
              <a:cs typeface="Times New Roman" panose="02020603050405020304" pitchFamily="18" charset="0"/>
            </a:endParaRPr>
          </a:p>
          <a:p>
            <a:pPr lvl="2"/>
            <a:r>
              <a:rPr lang="sl-SI" sz="2500" dirty="0">
                <a:effectLst/>
                <a:latin typeface="Times New Roman" panose="02020603050405020304" pitchFamily="18" charset="0"/>
                <a:cs typeface="Times New Roman" panose="02020603050405020304" pitchFamily="18" charset="0"/>
              </a:rPr>
              <a:t>Osebne služnosti (užitek), stavbna pravica</a:t>
            </a:r>
            <a:endParaRPr lang="en-SI" sz="2500" dirty="0">
              <a:effectLst/>
              <a:latin typeface="Times New Roman" panose="02020603050405020304" pitchFamily="18" charset="0"/>
              <a:cs typeface="Times New Roman" panose="02020603050405020304" pitchFamily="18" charset="0"/>
            </a:endParaRPr>
          </a:p>
          <a:p>
            <a:pPr lvl="1"/>
            <a:r>
              <a:rPr lang="sl-SI" sz="2900" dirty="0">
                <a:effectLst/>
                <a:latin typeface="Times New Roman" panose="02020603050405020304" pitchFamily="18" charset="0"/>
                <a:cs typeface="Times New Roman" panose="02020603050405020304" pitchFamily="18" charset="0"/>
              </a:rPr>
              <a:t>Pravice obligacijskega prava</a:t>
            </a:r>
            <a:endParaRPr lang="en-SI" sz="2900" dirty="0">
              <a:effectLst/>
              <a:latin typeface="Times New Roman" panose="02020603050405020304" pitchFamily="18" charset="0"/>
              <a:cs typeface="Times New Roman" panose="02020603050405020304" pitchFamily="18" charset="0"/>
            </a:endParaRPr>
          </a:p>
          <a:p>
            <a:pPr lvl="2"/>
            <a:r>
              <a:rPr lang="sl-SI" sz="2500" dirty="0">
                <a:effectLst/>
                <a:latin typeface="Times New Roman" panose="02020603050405020304" pitchFamily="18" charset="0"/>
                <a:cs typeface="Times New Roman" panose="02020603050405020304" pitchFamily="18" charset="0"/>
              </a:rPr>
              <a:t>Najem in zakup, operacijski leasing, razne variacije </a:t>
            </a:r>
            <a:r>
              <a:rPr lang="sl-SI" sz="2500" i="1" dirty="0">
                <a:effectLst/>
                <a:latin typeface="Times New Roman" panose="02020603050405020304" pitchFamily="18" charset="0"/>
                <a:cs typeface="Times New Roman" panose="02020603050405020304" pitchFamily="18" charset="0"/>
              </a:rPr>
              <a:t>timesharinga</a:t>
            </a:r>
            <a:endParaRPr lang="en-SI" sz="2500" i="1" dirty="0">
              <a:effectLst/>
              <a:latin typeface="Times New Roman" panose="02020603050405020304" pitchFamily="18" charset="0"/>
              <a:cs typeface="Times New Roman" panose="02020603050405020304" pitchFamily="18" charset="0"/>
            </a:endParaRPr>
          </a:p>
          <a:p>
            <a:pPr lvl="0"/>
            <a:r>
              <a:rPr lang="sl-SI" sz="3600" dirty="0">
                <a:effectLst/>
                <a:latin typeface="Times New Roman" panose="02020603050405020304" pitchFamily="18" charset="0"/>
                <a:cs typeface="Times New Roman" panose="02020603050405020304" pitchFamily="18" charset="0"/>
              </a:rPr>
              <a:t>Servitizacija: upravičenja na </a:t>
            </a:r>
            <a:r>
              <a:rPr lang="sl-SI" sz="3600" i="1" dirty="0">
                <a:effectLst/>
                <a:latin typeface="Times New Roman" panose="02020603050405020304" pitchFamily="18" charset="0"/>
                <a:cs typeface="Times New Roman" panose="02020603050405020304" pitchFamily="18" charset="0"/>
              </a:rPr>
              <a:t>tujih</a:t>
            </a:r>
            <a:r>
              <a:rPr lang="sl-SI" sz="3600" dirty="0">
                <a:effectLst/>
                <a:latin typeface="Times New Roman" panose="02020603050405020304" pitchFamily="18" charset="0"/>
                <a:cs typeface="Times New Roman" panose="02020603050405020304" pitchFamily="18" charset="0"/>
              </a:rPr>
              <a:t> objektih na podlagi pravic </a:t>
            </a:r>
            <a:r>
              <a:rPr lang="sl-SI" sz="3600" i="1" dirty="0">
                <a:effectLst/>
                <a:latin typeface="Times New Roman" panose="02020603050405020304" pitchFamily="18" charset="0"/>
                <a:cs typeface="Times New Roman" panose="02020603050405020304" pitchFamily="18" charset="0"/>
              </a:rPr>
              <a:t>obligacijskega</a:t>
            </a:r>
            <a:r>
              <a:rPr lang="sl-SI" sz="3600" dirty="0">
                <a:effectLst/>
                <a:latin typeface="Times New Roman" panose="02020603050405020304" pitchFamily="18" charset="0"/>
                <a:cs typeface="Times New Roman" panose="02020603050405020304" pitchFamily="18" charset="0"/>
              </a:rPr>
              <a:t> prava</a:t>
            </a:r>
            <a:endParaRPr lang="en-SI" sz="3600" dirty="0">
              <a:effectLst/>
              <a:latin typeface="Times New Roman" panose="02020603050405020304" pitchFamily="18" charset="0"/>
              <a:cs typeface="Times New Roman" panose="02020603050405020304" pitchFamily="18" charset="0"/>
            </a:endParaRPr>
          </a:p>
          <a:p>
            <a:pPr lvl="1"/>
            <a:r>
              <a:rPr lang="sl-SI" sz="3300" dirty="0">
                <a:effectLst/>
                <a:latin typeface="Times New Roman" panose="02020603050405020304" pitchFamily="18" charset="0"/>
                <a:cs typeface="Times New Roman" panose="02020603050405020304" pitchFamily="18" charset="0"/>
              </a:rPr>
              <a:t>Uporaba in/ali uživanje s strani najemnika, zakupnika, leasingojemalca »kupca« tedna v </a:t>
            </a:r>
            <a:r>
              <a:rPr lang="sl-SI" sz="3300" i="1" dirty="0">
                <a:effectLst/>
                <a:latin typeface="Times New Roman" panose="02020603050405020304" pitchFamily="18" charset="0"/>
                <a:cs typeface="Times New Roman" panose="02020603050405020304" pitchFamily="18" charset="0"/>
              </a:rPr>
              <a:t>timesharing</a:t>
            </a:r>
            <a:r>
              <a:rPr lang="sl-SI" sz="3300" dirty="0">
                <a:effectLst/>
                <a:latin typeface="Times New Roman" panose="02020603050405020304" pitchFamily="18" charset="0"/>
                <a:cs typeface="Times New Roman" panose="02020603050405020304" pitchFamily="18" charset="0"/>
              </a:rPr>
              <a:t> projektu ...</a:t>
            </a:r>
            <a:endParaRPr lang="en-SI" sz="3300" dirty="0">
              <a:effectLst/>
              <a:latin typeface="Times New Roman" panose="02020603050405020304" pitchFamily="18" charset="0"/>
              <a:cs typeface="Times New Roman" panose="02020603050405020304" pitchFamily="18" charset="0"/>
            </a:endParaRPr>
          </a:p>
          <a:p>
            <a:pPr lvl="1"/>
            <a:r>
              <a:rPr lang="sl-SI" sz="3300" dirty="0">
                <a:effectLst/>
                <a:latin typeface="Times New Roman" panose="02020603050405020304" pitchFamily="18" charset="0"/>
                <a:cs typeface="Times New Roman" panose="02020603050405020304" pitchFamily="18" charset="0"/>
              </a:rPr>
              <a:t>Umik lastnine (najbolj temeljne pravice na stvari) v korist (po definiciji šibkejših) pravic obligacijskega prava</a:t>
            </a:r>
          </a:p>
          <a:p>
            <a:pPr lvl="0"/>
            <a:endParaRPr lang="sl-SI" dirty="0">
              <a:effectLst/>
            </a:endParaRPr>
          </a:p>
          <a:p>
            <a:pPr lvl="0"/>
            <a:endParaRPr lang="en-SI" dirty="0">
              <a:effectLst/>
            </a:endParaRPr>
          </a:p>
          <a:p>
            <a:pPr marL="0" indent="0">
              <a:buNone/>
              <a:defRPr/>
            </a:pPr>
            <a:endParaRPr lang="sl-SI" dirty="0">
              <a:effectLst/>
              <a:latin typeface="Times New Roman" panose="02020603050405020304" pitchFamily="18" charset="0"/>
              <a:ea typeface="ＭＳ Ｐゴシック" charset="0"/>
              <a:cs typeface="Times New Roman" panose="02020603050405020304" pitchFamily="18" charset="0"/>
            </a:endParaRPr>
          </a:p>
          <a:p>
            <a:pPr lvl="1">
              <a:defRPr/>
            </a:pPr>
            <a:endParaRPr lang="sl-SI" dirty="0">
              <a:effectLst/>
              <a:latin typeface="Tahoma" charset="0"/>
              <a:ea typeface="ＭＳ Ｐゴシック" charset="0"/>
            </a:endParaRPr>
          </a:p>
          <a:p>
            <a:pPr>
              <a:buFontTx/>
              <a:buNone/>
              <a:defRPr/>
            </a:pPr>
            <a:endParaRPr lang="sl-SI" dirty="0">
              <a:effectLst/>
              <a:latin typeface="Tahoma" charset="0"/>
              <a:ea typeface="ＭＳ Ｐゴシック" charset="0"/>
              <a:cs typeface="ＭＳ Ｐゴシック" charset="0"/>
            </a:endParaRPr>
          </a:p>
          <a:p>
            <a:pPr lvl="1">
              <a:defRPr/>
            </a:pPr>
            <a:endParaRPr lang="sl-SI" dirty="0">
              <a:effectLst/>
              <a:latin typeface="Tahoma" charset="0"/>
              <a:ea typeface="ＭＳ Ｐゴシック" charset="0"/>
            </a:endParaRPr>
          </a:p>
        </p:txBody>
      </p:sp>
      <p:sp>
        <p:nvSpPr>
          <p:cNvPr id="4" name="Slide Number Placeholder 3"/>
          <p:cNvSpPr txBox="1">
            <a:spLocks noGrp="1"/>
          </p:cNvSpPr>
          <p:nvPr/>
        </p:nvSpPr>
        <p:spPr bwMode="auto">
          <a:xfrm>
            <a:off x="6553200" y="6245225"/>
            <a:ext cx="2133600" cy="476250"/>
          </a:xfrm>
          <a:prstGeom prst="rect">
            <a:avLst/>
          </a:prstGeom>
          <a:noFill/>
          <a:ln>
            <a:miter lim="800000"/>
            <a:headEnd/>
            <a:tailEnd/>
          </a:ln>
        </p:spPr>
        <p:txBody>
          <a:bodyPr anchor="b"/>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r" eaLnBrk="1" hangingPunct="1">
              <a:defRPr/>
            </a:pPr>
            <a:fld id="{79867F88-5AB6-BC49-84D9-DF397B1522D8}" type="slidenum">
              <a:rPr lang="en-US" sz="1400" smtClean="0">
                <a:effectLst>
                  <a:outerShdw blurRad="38100" dist="38100" dir="2700000" algn="tl">
                    <a:srgbClr val="000000"/>
                  </a:outerShdw>
                </a:effectLst>
                <a:latin typeface="Arial" charset="0"/>
              </a:rPr>
              <a:pPr algn="r" eaLnBrk="1" hangingPunct="1">
                <a:defRPr/>
              </a:pPr>
              <a:t>2</a:t>
            </a:fld>
            <a:endParaRPr lang="en-US" sz="1400">
              <a:effectLst>
                <a:outerShdw blurRad="38100" dist="38100" dir="2700000" algn="tl">
                  <a:srgbClr val="000000"/>
                </a:outerShdw>
              </a:effectLst>
              <a:latin typeface="Arial" charset="0"/>
            </a:endParaRPr>
          </a:p>
        </p:txBody>
      </p:sp>
      <p:sp>
        <p:nvSpPr>
          <p:cNvPr id="2" name="Footer Placeholder 1"/>
          <p:cNvSpPr>
            <a:spLocks noGrp="1"/>
          </p:cNvSpPr>
          <p:nvPr>
            <p:ph type="ftr" sz="quarter" idx="11"/>
          </p:nvPr>
        </p:nvSpPr>
        <p:spPr/>
        <p:txBody>
          <a:bodyPr/>
          <a:lstStyle/>
          <a:p>
            <a:pPr>
              <a:defRPr/>
            </a:pPr>
            <a:endParaRPr lang="en-US"/>
          </a:p>
        </p:txBody>
      </p:sp>
      <p:sp>
        <p:nvSpPr>
          <p:cNvPr id="3" name="Slide Number Placeholder 2"/>
          <p:cNvSpPr>
            <a:spLocks noGrp="1"/>
          </p:cNvSpPr>
          <p:nvPr>
            <p:ph type="sldNum" sz="quarter" idx="12"/>
          </p:nvPr>
        </p:nvSpPr>
        <p:spPr/>
        <p:txBody>
          <a:bodyPr/>
          <a:lstStyle/>
          <a:p>
            <a:pPr>
              <a:defRPr/>
            </a:pPr>
            <a:fld id="{834288F2-528D-034A-8EB5-69F2EA1931C2}" type="slidenum">
              <a:rPr lang="en-US" smtClean="0"/>
              <a:pPr>
                <a:defRPr/>
              </a:pPr>
              <a:t>2</a:t>
            </a:fld>
            <a:endParaRPr lang="en-US"/>
          </a:p>
        </p:txBody>
      </p:sp>
    </p:spTree>
    <p:extLst>
      <p:ext uri="{BB962C8B-B14F-4D97-AF65-F5344CB8AC3E}">
        <p14:creationId xmlns:p14="http://schemas.microsoft.com/office/powerpoint/2010/main" val="333576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additive="base">
                                        <p:cTn id="7" dur="500" fill="hold"/>
                                        <p:tgtEl>
                                          <p:spTgt spid="194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58">
                                            <p:txEl>
                                              <p:pRg st="1" end="1"/>
                                            </p:txEl>
                                          </p:spTgt>
                                        </p:tgtEl>
                                        <p:attrNameLst>
                                          <p:attrName>style.visibility</p:attrName>
                                        </p:attrNameLst>
                                      </p:cBhvr>
                                      <p:to>
                                        <p:strVal val="visible"/>
                                      </p:to>
                                    </p:set>
                                    <p:anim calcmode="lin" valueType="num">
                                      <p:cBhvr additive="base">
                                        <p:cTn id="13" dur="500" fill="hold"/>
                                        <p:tgtEl>
                                          <p:spTgt spid="1945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458">
                                            <p:txEl>
                                              <p:pRg st="2" end="2"/>
                                            </p:txEl>
                                          </p:spTgt>
                                        </p:tgtEl>
                                        <p:attrNameLst>
                                          <p:attrName>style.visibility</p:attrName>
                                        </p:attrNameLst>
                                      </p:cBhvr>
                                      <p:to>
                                        <p:strVal val="visible"/>
                                      </p:to>
                                    </p:set>
                                    <p:anim calcmode="lin" valueType="num">
                                      <p:cBhvr additive="base">
                                        <p:cTn id="19" dur="500" fill="hold"/>
                                        <p:tgtEl>
                                          <p:spTgt spid="1945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9458">
                                            <p:txEl>
                                              <p:pRg st="3" end="3"/>
                                            </p:txEl>
                                          </p:spTgt>
                                        </p:tgtEl>
                                        <p:attrNameLst>
                                          <p:attrName>style.visibility</p:attrName>
                                        </p:attrNameLst>
                                      </p:cBhvr>
                                      <p:to>
                                        <p:strVal val="visible"/>
                                      </p:to>
                                    </p:set>
                                    <p:anim calcmode="lin" valueType="num">
                                      <p:cBhvr additive="base">
                                        <p:cTn id="25" dur="500" fill="hold"/>
                                        <p:tgtEl>
                                          <p:spTgt spid="1945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45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9458">
                                            <p:txEl>
                                              <p:pRg st="4" end="4"/>
                                            </p:txEl>
                                          </p:spTgt>
                                        </p:tgtEl>
                                        <p:attrNameLst>
                                          <p:attrName>style.visibility</p:attrName>
                                        </p:attrNameLst>
                                      </p:cBhvr>
                                      <p:to>
                                        <p:strVal val="visible"/>
                                      </p:to>
                                    </p:set>
                                    <p:anim calcmode="lin" valueType="num">
                                      <p:cBhvr additive="base">
                                        <p:cTn id="31" dur="500" fill="hold"/>
                                        <p:tgtEl>
                                          <p:spTgt spid="1945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45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9458">
                                            <p:txEl>
                                              <p:pRg st="5" end="5"/>
                                            </p:txEl>
                                          </p:spTgt>
                                        </p:tgtEl>
                                        <p:attrNameLst>
                                          <p:attrName>style.visibility</p:attrName>
                                        </p:attrNameLst>
                                      </p:cBhvr>
                                      <p:to>
                                        <p:strVal val="visible"/>
                                      </p:to>
                                    </p:set>
                                    <p:anim calcmode="lin" valueType="num">
                                      <p:cBhvr additive="base">
                                        <p:cTn id="37" dur="500" fill="hold"/>
                                        <p:tgtEl>
                                          <p:spTgt spid="1945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945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9458">
                                            <p:txEl>
                                              <p:pRg st="6" end="6"/>
                                            </p:txEl>
                                          </p:spTgt>
                                        </p:tgtEl>
                                        <p:attrNameLst>
                                          <p:attrName>style.visibility</p:attrName>
                                        </p:attrNameLst>
                                      </p:cBhvr>
                                      <p:to>
                                        <p:strVal val="visible"/>
                                      </p:to>
                                    </p:set>
                                    <p:anim calcmode="lin" valueType="num">
                                      <p:cBhvr additive="base">
                                        <p:cTn id="43" dur="500" fill="hold"/>
                                        <p:tgtEl>
                                          <p:spTgt spid="1945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945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9458">
                                            <p:txEl>
                                              <p:pRg st="7" end="7"/>
                                            </p:txEl>
                                          </p:spTgt>
                                        </p:tgtEl>
                                        <p:attrNameLst>
                                          <p:attrName>style.visibility</p:attrName>
                                        </p:attrNameLst>
                                      </p:cBhvr>
                                      <p:to>
                                        <p:strVal val="visible"/>
                                      </p:to>
                                    </p:set>
                                    <p:anim calcmode="lin" valueType="num">
                                      <p:cBhvr additive="base">
                                        <p:cTn id="49" dur="500" fill="hold"/>
                                        <p:tgtEl>
                                          <p:spTgt spid="19458">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945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9458">
                                            <p:txEl>
                                              <p:pRg st="8" end="8"/>
                                            </p:txEl>
                                          </p:spTgt>
                                        </p:tgtEl>
                                        <p:attrNameLst>
                                          <p:attrName>style.visibility</p:attrName>
                                        </p:attrNameLst>
                                      </p:cBhvr>
                                      <p:to>
                                        <p:strVal val="visible"/>
                                      </p:to>
                                    </p:set>
                                    <p:anim calcmode="lin" valueType="num">
                                      <p:cBhvr additive="base">
                                        <p:cTn id="55" dur="500" fill="hold"/>
                                        <p:tgtEl>
                                          <p:spTgt spid="19458">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945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9458">
                                            <p:txEl>
                                              <p:pRg st="9" end="9"/>
                                            </p:txEl>
                                          </p:spTgt>
                                        </p:tgtEl>
                                        <p:attrNameLst>
                                          <p:attrName>style.visibility</p:attrName>
                                        </p:attrNameLst>
                                      </p:cBhvr>
                                      <p:to>
                                        <p:strVal val="visible"/>
                                      </p:to>
                                    </p:set>
                                    <p:anim calcmode="lin" valueType="num">
                                      <p:cBhvr additive="base">
                                        <p:cTn id="61" dur="500" fill="hold"/>
                                        <p:tgtEl>
                                          <p:spTgt spid="19458">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945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19458">
                                            <p:txEl>
                                              <p:pRg st="10" end="10"/>
                                            </p:txEl>
                                          </p:spTgt>
                                        </p:tgtEl>
                                        <p:attrNameLst>
                                          <p:attrName>style.visibility</p:attrName>
                                        </p:attrNameLst>
                                      </p:cBhvr>
                                      <p:to>
                                        <p:strVal val="visible"/>
                                      </p:to>
                                    </p:set>
                                    <p:anim calcmode="lin" valueType="num">
                                      <p:cBhvr additive="base">
                                        <p:cTn id="67" dur="500" fill="hold"/>
                                        <p:tgtEl>
                                          <p:spTgt spid="19458">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9458">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9458">
                                            <p:txEl>
                                              <p:pRg st="11" end="11"/>
                                            </p:txEl>
                                          </p:spTgt>
                                        </p:tgtEl>
                                        <p:attrNameLst>
                                          <p:attrName>style.visibility</p:attrName>
                                        </p:attrNameLst>
                                      </p:cBhvr>
                                      <p:to>
                                        <p:strVal val="visible"/>
                                      </p:to>
                                    </p:set>
                                    <p:anim calcmode="lin" valueType="num">
                                      <p:cBhvr additive="base">
                                        <p:cTn id="73" dur="500" fill="hold"/>
                                        <p:tgtEl>
                                          <p:spTgt spid="19458">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9458">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19458">
                                            <p:txEl>
                                              <p:pRg st="12" end="12"/>
                                            </p:txEl>
                                          </p:spTgt>
                                        </p:tgtEl>
                                        <p:attrNameLst>
                                          <p:attrName>style.visibility</p:attrName>
                                        </p:attrNameLst>
                                      </p:cBhvr>
                                      <p:to>
                                        <p:strVal val="visible"/>
                                      </p:to>
                                    </p:set>
                                    <p:anim calcmode="lin" valueType="num">
                                      <p:cBhvr additive="base">
                                        <p:cTn id="79" dur="500" fill="hold"/>
                                        <p:tgtEl>
                                          <p:spTgt spid="19458">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19458">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Footer Placeholder 4">
            <a:extLst>
              <a:ext uri="{FF2B5EF4-FFF2-40B4-BE49-F238E27FC236}">
                <a16:creationId xmlns:a16="http://schemas.microsoft.com/office/drawing/2014/main" id="{788A5449-135E-99B2-71F8-4CAF618D9119}"/>
              </a:ext>
            </a:extLst>
          </p:cNvPr>
          <p:cNvSpPr txBox="1">
            <a:spLocks noGrp="1"/>
          </p:cNvSpPr>
          <p:nvPr/>
        </p:nvSpPr>
        <p:spPr bwMode="auto">
          <a:xfrm>
            <a:off x="0" y="6237288"/>
            <a:ext cx="7956550"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20000"/>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hlink"/>
              </a:buClr>
              <a:buSzPct val="120000"/>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9pPr>
          </a:lstStyle>
          <a:p>
            <a:pPr algn="ctr" eaLnBrk="1" hangingPunct="1">
              <a:spcBef>
                <a:spcPct val="0"/>
              </a:spcBef>
              <a:buClrTx/>
              <a:buSzTx/>
              <a:buFontTx/>
              <a:buNone/>
            </a:pPr>
            <a:endParaRPr lang="de-AT" altLang="en-SI" sz="1400">
              <a:latin typeface="Arial" panose="020B0604020202020204" pitchFamily="34" charset="0"/>
            </a:endParaRPr>
          </a:p>
        </p:txBody>
      </p:sp>
      <p:sp>
        <p:nvSpPr>
          <p:cNvPr id="21506" name="Slide Number Placeholder 5">
            <a:extLst>
              <a:ext uri="{FF2B5EF4-FFF2-40B4-BE49-F238E27FC236}">
                <a16:creationId xmlns:a16="http://schemas.microsoft.com/office/drawing/2014/main" id="{E5B13270-D1E0-03EC-D533-D48227747C83}"/>
              </a:ext>
            </a:extLst>
          </p:cNvPr>
          <p:cNvSpPr txBox="1">
            <a:spLocks noGrp="1"/>
          </p:cNvSpPr>
          <p:nvPr/>
        </p:nvSpPr>
        <p:spPr bwMode="auto">
          <a:xfrm>
            <a:off x="7956550" y="6237288"/>
            <a:ext cx="8016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20000"/>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hlink"/>
              </a:buClr>
              <a:buSzPct val="120000"/>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9pPr>
          </a:lstStyle>
          <a:p>
            <a:pPr algn="r" eaLnBrk="1" hangingPunct="1">
              <a:spcBef>
                <a:spcPct val="0"/>
              </a:spcBef>
              <a:buClrTx/>
              <a:buSzTx/>
              <a:buFontTx/>
              <a:buNone/>
            </a:pPr>
            <a:fld id="{D7228213-A1E9-2D49-BC10-E75038BF10A6}" type="slidenum">
              <a:rPr lang="de-AT" altLang="en-SI" sz="1400">
                <a:latin typeface="Arial" panose="020B0604020202020204" pitchFamily="34" charset="0"/>
              </a:rPr>
              <a:pPr algn="r" eaLnBrk="1" hangingPunct="1">
                <a:spcBef>
                  <a:spcPct val="0"/>
                </a:spcBef>
                <a:buClrTx/>
                <a:buSzTx/>
                <a:buFontTx/>
                <a:buNone/>
              </a:pPr>
              <a:t>3</a:t>
            </a:fld>
            <a:endParaRPr lang="de-AT" altLang="en-SI" sz="1400">
              <a:latin typeface="Arial" panose="020B0604020202020204" pitchFamily="34" charset="0"/>
            </a:endParaRPr>
          </a:p>
        </p:txBody>
      </p:sp>
      <p:sp>
        <p:nvSpPr>
          <p:cNvPr id="21507" name="Rectangle 2">
            <a:extLst>
              <a:ext uri="{FF2B5EF4-FFF2-40B4-BE49-F238E27FC236}">
                <a16:creationId xmlns:a16="http://schemas.microsoft.com/office/drawing/2014/main" id="{B2D76523-4F5B-0131-EB93-0B5BE6BCAED4}"/>
              </a:ext>
            </a:extLst>
          </p:cNvPr>
          <p:cNvSpPr>
            <a:spLocks noGrp="1" noChangeArrowheads="1"/>
          </p:cNvSpPr>
          <p:nvPr>
            <p:ph type="title" idx="4294967295"/>
          </p:nvPr>
        </p:nvSpPr>
        <p:spPr>
          <a:xfrm>
            <a:off x="395288" y="609600"/>
            <a:ext cx="8226425" cy="369332"/>
          </a:xfrm>
          <a:noFill/>
          <a:ln w="12700">
            <a:solidFill>
              <a:schemeClr val="tx1"/>
            </a:solidFill>
          </a:ln>
          <a:extLst>
            <a:ext uri="{909E8E84-426E-40DD-AFC4-6F175D3DCCD1}">
              <a14:hiddenFill xmlns:a14="http://schemas.microsoft.com/office/drawing/2010/main">
                <a:solidFill>
                  <a:srgbClr val="FFFFFF"/>
                </a:solidFill>
              </a14:hiddenFill>
            </a:ext>
          </a:extLst>
        </p:spPr>
        <p:txBody>
          <a:bodyPr/>
          <a:lstStyle/>
          <a:p>
            <a:pPr eaLnBrk="1" hangingPunct="1"/>
            <a:r>
              <a:rPr lang="sl-SI" altLang="en-SI" sz="3200" dirty="0">
                <a:solidFill>
                  <a:srgbClr val="FFFF00"/>
                </a:solidFill>
                <a:effectLst/>
                <a:ea typeface="ＭＳ Ｐゴシック" panose="020B0600070205080204" pitchFamily="34" charset="-128"/>
              </a:rPr>
              <a:t>Stvarnopravni vidiki</a:t>
            </a:r>
            <a:endParaRPr lang="de-AT" altLang="en-SI" sz="3200" dirty="0">
              <a:solidFill>
                <a:srgbClr val="FFFF00"/>
              </a:solidFill>
              <a:effectLst/>
              <a:ea typeface="ＭＳ Ｐゴシック" panose="020B0600070205080204" pitchFamily="34" charset="-128"/>
            </a:endParaRPr>
          </a:p>
        </p:txBody>
      </p:sp>
      <p:sp>
        <p:nvSpPr>
          <p:cNvPr id="115717" name="Rectangle 3">
            <a:extLst>
              <a:ext uri="{FF2B5EF4-FFF2-40B4-BE49-F238E27FC236}">
                <a16:creationId xmlns:a16="http://schemas.microsoft.com/office/drawing/2014/main" id="{B795CC55-26D4-ED3F-5A02-7CFC254836A5}"/>
              </a:ext>
            </a:extLst>
          </p:cNvPr>
          <p:cNvSpPr>
            <a:spLocks noGrp="1" noChangeArrowheads="1"/>
          </p:cNvSpPr>
          <p:nvPr>
            <p:ph type="body" idx="4294967295"/>
          </p:nvPr>
        </p:nvSpPr>
        <p:spPr>
          <a:xfrm>
            <a:off x="304800" y="1196752"/>
            <a:ext cx="8226425" cy="5280248"/>
          </a:xfrm>
        </p:spPr>
        <p:txBody>
          <a:bodyPr>
            <a:normAutofit/>
          </a:bodyPr>
          <a:lstStyle/>
          <a:p>
            <a:r>
              <a:rPr lang="sl-SI" dirty="0">
                <a:effectLst/>
                <a:latin typeface="Times New Roman" panose="02020603050405020304" pitchFamily="18" charset="0"/>
                <a:cs typeface="Times New Roman" panose="02020603050405020304" pitchFamily="18" charset="0"/>
              </a:rPr>
              <a:t>Nepremičnine:</a:t>
            </a:r>
            <a:endParaRPr lang="en-SI" dirty="0">
              <a:effectLst/>
              <a:latin typeface="Times New Roman" panose="02020603050405020304" pitchFamily="18" charset="0"/>
              <a:cs typeface="Times New Roman" panose="02020603050405020304" pitchFamily="18" charset="0"/>
            </a:endParaRPr>
          </a:p>
          <a:p>
            <a:pPr lvl="1"/>
            <a:r>
              <a:rPr lang="sl-SI" dirty="0">
                <a:effectLst/>
                <a:latin typeface="Times New Roman" panose="02020603050405020304" pitchFamily="18" charset="0"/>
                <a:cs typeface="Times New Roman" panose="02020603050405020304" pitchFamily="18" charset="0"/>
              </a:rPr>
              <a:t>Cirkularna gradnja</a:t>
            </a:r>
            <a:endParaRPr lang="en-SI" dirty="0">
              <a:effectLst/>
              <a:latin typeface="Times New Roman" panose="02020603050405020304" pitchFamily="18" charset="0"/>
              <a:cs typeface="Times New Roman" panose="02020603050405020304" pitchFamily="18" charset="0"/>
            </a:endParaRPr>
          </a:p>
          <a:p>
            <a:pPr lvl="0"/>
            <a:r>
              <a:rPr lang="sl-SI" dirty="0">
                <a:effectLst/>
                <a:latin typeface="Times New Roman" panose="02020603050405020304" pitchFamily="18" charset="0"/>
                <a:cs typeface="Times New Roman" panose="02020603050405020304" pitchFamily="18" charset="0"/>
              </a:rPr>
              <a:t>Premičnine: </a:t>
            </a:r>
            <a:endParaRPr lang="en-SI" dirty="0">
              <a:effectLst/>
              <a:latin typeface="Times New Roman" panose="02020603050405020304" pitchFamily="18" charset="0"/>
              <a:cs typeface="Times New Roman" panose="02020603050405020304" pitchFamily="18" charset="0"/>
            </a:endParaRPr>
          </a:p>
          <a:p>
            <a:pPr lvl="1"/>
            <a:r>
              <a:rPr lang="sl-SI" dirty="0">
                <a:effectLst/>
                <a:latin typeface="Times New Roman" panose="02020603050405020304" pitchFamily="18" charset="0"/>
                <a:cs typeface="Times New Roman" panose="02020603050405020304" pitchFamily="18" charset="0"/>
              </a:rPr>
              <a:t>Vozila,</a:t>
            </a:r>
            <a:endParaRPr lang="en-SI" dirty="0">
              <a:effectLst/>
              <a:latin typeface="Times New Roman" panose="02020603050405020304" pitchFamily="18" charset="0"/>
              <a:cs typeface="Times New Roman" panose="02020603050405020304" pitchFamily="18" charset="0"/>
            </a:endParaRPr>
          </a:p>
          <a:p>
            <a:pPr lvl="1"/>
            <a:r>
              <a:rPr lang="sl-SI" dirty="0">
                <a:effectLst/>
                <a:latin typeface="Times New Roman" panose="02020603050405020304" pitchFamily="18" charset="0"/>
                <a:cs typeface="Times New Roman" panose="02020603050405020304" pitchFamily="18" charset="0"/>
              </a:rPr>
              <a:t>Predmeti vsakdanje uporabe (oblačila, gospodinjski aparati, orodje, športni rekviziti ...)</a:t>
            </a:r>
            <a:endParaRPr lang="en-SI" dirty="0">
              <a:effectLst/>
              <a:latin typeface="Times New Roman" panose="02020603050405020304" pitchFamily="18" charset="0"/>
              <a:cs typeface="Times New Roman" panose="02020603050405020304" pitchFamily="18" charset="0"/>
            </a:endParaRPr>
          </a:p>
          <a:p>
            <a:pPr lvl="0"/>
            <a:endParaRPr lang="en-SI" dirty="0">
              <a:effectLst/>
              <a:latin typeface="Times New Roman" panose="02020603050405020304" pitchFamily="18" charset="0"/>
              <a:cs typeface="Times New Roman" panose="02020603050405020304" pitchFamily="18" charset="0"/>
            </a:endParaRPr>
          </a:p>
          <a:p>
            <a:pPr lvl="1">
              <a:lnSpc>
                <a:spcPct val="80000"/>
              </a:lnSpc>
              <a:defRPr/>
            </a:pPr>
            <a:endParaRPr lang="en-US" altLang="en-SI" sz="2600" dirty="0">
              <a:ea typeface="ＭＳ Ｐゴシック" panose="020B0600070205080204" pitchFamily="34" charset="-128"/>
            </a:endParaRPr>
          </a:p>
          <a:p>
            <a:pPr lvl="2" eaLnBrk="1" hangingPunct="1">
              <a:lnSpc>
                <a:spcPct val="80000"/>
              </a:lnSpc>
              <a:buFontTx/>
              <a:buNone/>
              <a:defRPr/>
            </a:pPr>
            <a:endParaRPr lang="en-US" altLang="en-SI" sz="3000" dirty="0">
              <a:effectLst/>
              <a:ea typeface="ＭＳ Ｐゴシック" panose="020B0600070205080204" pitchFamily="34" charset="-128"/>
            </a:endParaRPr>
          </a:p>
          <a:p>
            <a:pPr lvl="1" eaLnBrk="1" hangingPunct="1">
              <a:lnSpc>
                <a:spcPct val="80000"/>
              </a:lnSpc>
              <a:defRPr/>
            </a:pPr>
            <a:endParaRPr lang="sl-SI" altLang="en-SI" sz="3000" dirty="0">
              <a:effectLst/>
              <a:ea typeface="ＭＳ Ｐゴシック" panose="020B0600070205080204" pitchFamily="34" charset="-128"/>
            </a:endParaRPr>
          </a:p>
          <a:p>
            <a:pPr lvl="2" eaLnBrk="1" hangingPunct="1">
              <a:lnSpc>
                <a:spcPct val="80000"/>
              </a:lnSpc>
              <a:buFontTx/>
              <a:buNone/>
              <a:defRPr/>
            </a:pPr>
            <a:endParaRPr lang="en-US" altLang="en-SI" sz="3000" dirty="0">
              <a:effectLst/>
              <a:ea typeface="ＭＳ Ｐゴシック" panose="020B0600070205080204" pitchFamily="34" charset="-128"/>
            </a:endParaRPr>
          </a:p>
          <a:p>
            <a:pPr lvl="1" eaLnBrk="1" hangingPunct="1">
              <a:lnSpc>
                <a:spcPct val="80000"/>
              </a:lnSpc>
              <a:defRPr/>
            </a:pPr>
            <a:endParaRPr lang="sl-SI" altLang="en-SI" sz="2600" dirty="0">
              <a:effectLst/>
              <a:ea typeface="ＭＳ Ｐゴシック" panose="020B0600070205080204" pitchFamily="34" charset="-128"/>
            </a:endParaRPr>
          </a:p>
          <a:p>
            <a:pPr marL="609600" indent="-609600" eaLnBrk="1" hangingPunct="1">
              <a:lnSpc>
                <a:spcPct val="80000"/>
              </a:lnSpc>
              <a:buFontTx/>
              <a:buNone/>
              <a:defRPr/>
            </a:pPr>
            <a:endParaRPr lang="sl-SI" altLang="en-SI" sz="3100" dirty="0">
              <a:effectLst/>
              <a:ea typeface="ＭＳ Ｐゴシック" panose="020B0600070205080204" pitchFamily="34" charset="-128"/>
              <a:cs typeface="Arial" panose="020B0604020202020204" pitchFamily="34" charset="0"/>
            </a:endParaRPr>
          </a:p>
        </p:txBody>
      </p:sp>
      <p:sp>
        <p:nvSpPr>
          <p:cNvPr id="2" name="TextBox 1">
            <a:extLst>
              <a:ext uri="{FF2B5EF4-FFF2-40B4-BE49-F238E27FC236}">
                <a16:creationId xmlns:a16="http://schemas.microsoft.com/office/drawing/2014/main" id="{D92B90A2-1AAF-3EF7-75D7-23F2A02BA130}"/>
              </a:ext>
            </a:extLst>
          </p:cNvPr>
          <p:cNvSpPr txBox="1"/>
          <p:nvPr/>
        </p:nvSpPr>
        <p:spPr>
          <a:xfrm>
            <a:off x="6968971" y="736847"/>
            <a:ext cx="184731" cy="369332"/>
          </a:xfrm>
          <a:prstGeom prst="rect">
            <a:avLst/>
          </a:prstGeom>
          <a:noFill/>
        </p:spPr>
        <p:txBody>
          <a:bodyPr wrap="none" rtlCol="0">
            <a:spAutoFit/>
          </a:bodyPr>
          <a:lstStyle/>
          <a:p>
            <a:endParaRPr lang="en-SI"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5717">
                                            <p:txEl>
                                              <p:pRg st="0" end="0"/>
                                            </p:txEl>
                                          </p:spTgt>
                                        </p:tgtEl>
                                        <p:attrNameLst>
                                          <p:attrName>style.visibility</p:attrName>
                                        </p:attrNameLst>
                                      </p:cBhvr>
                                      <p:to>
                                        <p:strVal val="visible"/>
                                      </p:to>
                                    </p:set>
                                    <p:anim calcmode="lin" valueType="num">
                                      <p:cBhvr additive="base">
                                        <p:cTn id="7" dur="500" fill="hold"/>
                                        <p:tgtEl>
                                          <p:spTgt spid="1157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57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5717">
                                            <p:txEl>
                                              <p:pRg st="1" end="1"/>
                                            </p:txEl>
                                          </p:spTgt>
                                        </p:tgtEl>
                                        <p:attrNameLst>
                                          <p:attrName>style.visibility</p:attrName>
                                        </p:attrNameLst>
                                      </p:cBhvr>
                                      <p:to>
                                        <p:strVal val="visible"/>
                                      </p:to>
                                    </p:set>
                                    <p:anim calcmode="lin" valueType="num">
                                      <p:cBhvr additive="base">
                                        <p:cTn id="13" dur="500" fill="hold"/>
                                        <p:tgtEl>
                                          <p:spTgt spid="11571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571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5717">
                                            <p:txEl>
                                              <p:pRg st="2" end="2"/>
                                            </p:txEl>
                                          </p:spTgt>
                                        </p:tgtEl>
                                        <p:attrNameLst>
                                          <p:attrName>style.visibility</p:attrName>
                                        </p:attrNameLst>
                                      </p:cBhvr>
                                      <p:to>
                                        <p:strVal val="visible"/>
                                      </p:to>
                                    </p:set>
                                    <p:anim calcmode="lin" valueType="num">
                                      <p:cBhvr additive="base">
                                        <p:cTn id="19" dur="500" fill="hold"/>
                                        <p:tgtEl>
                                          <p:spTgt spid="11571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571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5717">
                                            <p:txEl>
                                              <p:pRg st="3" end="3"/>
                                            </p:txEl>
                                          </p:spTgt>
                                        </p:tgtEl>
                                        <p:attrNameLst>
                                          <p:attrName>style.visibility</p:attrName>
                                        </p:attrNameLst>
                                      </p:cBhvr>
                                      <p:to>
                                        <p:strVal val="visible"/>
                                      </p:to>
                                    </p:set>
                                    <p:anim calcmode="lin" valueType="num">
                                      <p:cBhvr additive="base">
                                        <p:cTn id="25" dur="500" fill="hold"/>
                                        <p:tgtEl>
                                          <p:spTgt spid="11571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571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5717">
                                            <p:txEl>
                                              <p:pRg st="4" end="4"/>
                                            </p:txEl>
                                          </p:spTgt>
                                        </p:tgtEl>
                                        <p:attrNameLst>
                                          <p:attrName>style.visibility</p:attrName>
                                        </p:attrNameLst>
                                      </p:cBhvr>
                                      <p:to>
                                        <p:strVal val="visible"/>
                                      </p:to>
                                    </p:set>
                                    <p:anim calcmode="lin" valueType="num">
                                      <p:cBhvr additive="base">
                                        <p:cTn id="31" dur="500" fill="hold"/>
                                        <p:tgtEl>
                                          <p:spTgt spid="11571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571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idx="4294967295"/>
          </p:nvPr>
        </p:nvSpPr>
        <p:spPr>
          <a:xfrm>
            <a:off x="457200" y="292100"/>
            <a:ext cx="8229600" cy="400596"/>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r>
              <a:rPr lang="en-US" sz="2800" dirty="0" err="1">
                <a:solidFill>
                  <a:srgbClr val="FFFF00"/>
                </a:solidFill>
                <a:effectLst/>
                <a:latin typeface="Tahoma" charset="0"/>
                <a:ea typeface="ＭＳ Ｐゴシック" panose="020B0600070205080204" pitchFamily="34" charset="-128"/>
                <a:cs typeface="ＭＳ Ｐゴシック" charset="0"/>
              </a:rPr>
              <a:t>Cirkularna</a:t>
            </a:r>
            <a:r>
              <a:rPr lang="en-US" sz="2800" dirty="0">
                <a:solidFill>
                  <a:srgbClr val="FFFF00"/>
                </a:solidFill>
                <a:effectLst/>
                <a:latin typeface="Tahoma" charset="0"/>
                <a:ea typeface="ＭＳ Ｐゴシック" panose="020B0600070205080204" pitchFamily="34" charset="-128"/>
                <a:cs typeface="ＭＳ Ｐゴシック" charset="0"/>
              </a:rPr>
              <a:t> </a:t>
            </a:r>
            <a:r>
              <a:rPr lang="en-US" sz="2800" dirty="0" err="1">
                <a:solidFill>
                  <a:srgbClr val="FFFF00"/>
                </a:solidFill>
                <a:effectLst/>
                <a:latin typeface="Tahoma" charset="0"/>
                <a:ea typeface="ＭＳ Ｐゴシック" panose="020B0600070205080204" pitchFamily="34" charset="-128"/>
                <a:cs typeface="ＭＳ Ｐゴシック" charset="0"/>
              </a:rPr>
              <a:t>gradnja</a:t>
            </a:r>
            <a:endParaRPr lang="sl-SI" sz="2800" dirty="0">
              <a:solidFill>
                <a:srgbClr val="FFFF00"/>
              </a:solidFill>
              <a:effectLst/>
              <a:latin typeface="Tahoma" charset="0"/>
              <a:ea typeface="ＭＳ Ｐゴシック" charset="0"/>
              <a:cs typeface="ＭＳ Ｐゴシック" charset="0"/>
            </a:endParaRPr>
          </a:p>
        </p:txBody>
      </p:sp>
      <p:sp>
        <p:nvSpPr>
          <p:cNvPr id="19458" name="Rectangle 3"/>
          <p:cNvSpPr>
            <a:spLocks noGrp="1" noChangeArrowheads="1"/>
          </p:cNvSpPr>
          <p:nvPr>
            <p:ph type="body" idx="4294967295"/>
          </p:nvPr>
        </p:nvSpPr>
        <p:spPr>
          <a:xfrm>
            <a:off x="457200" y="836711"/>
            <a:ext cx="8229600" cy="5408513"/>
          </a:xfr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ormAutofit fontScale="77500" lnSpcReduction="20000"/>
          </a:bodyPr>
          <a:lstStyle/>
          <a:p>
            <a:r>
              <a:rPr lang="sl-SI" dirty="0">
                <a:effectLst/>
                <a:latin typeface="Times New Roman" panose="02020603050405020304" pitchFamily="18" charset="0"/>
                <a:cs typeface="Times New Roman" panose="02020603050405020304" pitchFamily="18" charset="0"/>
              </a:rPr>
              <a:t>Osnovna ideja:</a:t>
            </a:r>
          </a:p>
          <a:p>
            <a:pPr lvl="1"/>
            <a:r>
              <a:rPr lang="sl-SI" dirty="0">
                <a:effectLst/>
                <a:latin typeface="Times New Roman" panose="02020603050405020304" pitchFamily="18" charset="0"/>
                <a:cs typeface="Times New Roman" panose="02020603050405020304" pitchFamily="18" charset="0"/>
              </a:rPr>
              <a:t>Določeni deli zgradbe ostanejo v lasti dobavitelja:</a:t>
            </a:r>
          </a:p>
          <a:p>
            <a:pPr lvl="1"/>
            <a:r>
              <a:rPr lang="en-GB" dirty="0" err="1">
                <a:effectLst/>
                <a:latin typeface="Times New Roman" panose="02020603050405020304" pitchFamily="18" charset="0"/>
                <a:cs typeface="Times New Roman" panose="02020603050405020304" pitchFamily="18" charset="0"/>
              </a:rPr>
              <a:t>Fasadne</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plošče</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dvigala</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kuhinje</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luči</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klimatske</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naprave</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sončni</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paneli</a:t>
            </a:r>
            <a:r>
              <a:rPr lang="en-GB" dirty="0">
                <a:effectLst/>
                <a:latin typeface="Times New Roman" panose="02020603050405020304" pitchFamily="18" charset="0"/>
                <a:cs typeface="Times New Roman" panose="02020603050405020304" pitchFamily="18" charset="0"/>
              </a:rPr>
              <a:t> … </a:t>
            </a:r>
          </a:p>
          <a:p>
            <a:pPr lvl="1"/>
            <a:r>
              <a:rPr lang="en-GB" dirty="0" err="1">
                <a:effectLst/>
                <a:latin typeface="Times New Roman" panose="02020603050405020304" pitchFamily="18" charset="0"/>
                <a:cs typeface="Times New Roman" panose="02020603050405020304" pitchFamily="18" charset="0"/>
              </a:rPr>
              <a:t>Najemna</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pogodba</a:t>
            </a:r>
            <a:endParaRPr lang="en-GB" dirty="0">
              <a:effectLst/>
              <a:latin typeface="Times New Roman" panose="02020603050405020304" pitchFamily="18" charset="0"/>
              <a:cs typeface="Times New Roman" panose="02020603050405020304" pitchFamily="18" charset="0"/>
            </a:endParaRPr>
          </a:p>
          <a:p>
            <a:r>
              <a:rPr lang="en-GB" dirty="0">
                <a:effectLst/>
                <a:latin typeface="Times New Roman" panose="02020603050405020304" pitchFamily="18" charset="0"/>
                <a:cs typeface="Times New Roman" panose="02020603050405020304" pitchFamily="18" charset="0"/>
              </a:rPr>
              <a:t>Problem 1: </a:t>
            </a:r>
          </a:p>
          <a:p>
            <a:pPr lvl="1"/>
            <a:r>
              <a:rPr lang="en-GB" dirty="0" err="1">
                <a:effectLst/>
                <a:latin typeface="Times New Roman" panose="02020603050405020304" pitchFamily="18" charset="0"/>
                <a:cs typeface="Times New Roman" panose="02020603050405020304" pitchFamily="18" charset="0"/>
              </a:rPr>
              <a:t>Kogentna</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pravila</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stvarnega</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prava</a:t>
            </a:r>
            <a:r>
              <a:rPr lang="en-GB" dirty="0">
                <a:effectLst/>
                <a:latin typeface="Times New Roman" panose="02020603050405020304" pitchFamily="18" charset="0"/>
                <a:cs typeface="Times New Roman" panose="02020603050405020304" pitchFamily="18" charset="0"/>
              </a:rPr>
              <a:t> – </a:t>
            </a:r>
            <a:r>
              <a:rPr lang="en-GB" dirty="0" err="1">
                <a:effectLst/>
                <a:latin typeface="Times New Roman" panose="02020603050405020304" pitchFamily="18" charset="0"/>
                <a:cs typeface="Times New Roman" panose="02020603050405020304" pitchFamily="18" charset="0"/>
              </a:rPr>
              <a:t>izguba</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lastninske</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pravice</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dobavitelja</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najemodajalca</a:t>
            </a:r>
            <a:r>
              <a:rPr lang="en-GB" dirty="0">
                <a:effectLst/>
                <a:latin typeface="Times New Roman" panose="02020603050405020304" pitchFamily="18" charset="0"/>
                <a:cs typeface="Times New Roman" panose="02020603050405020304" pitchFamily="18" charset="0"/>
              </a:rPr>
              <a:t>)</a:t>
            </a:r>
          </a:p>
          <a:p>
            <a:pPr lvl="2"/>
            <a:r>
              <a:rPr lang="en-GB" i="1" dirty="0">
                <a:effectLst/>
                <a:latin typeface="Times New Roman" panose="02020603050405020304" pitchFamily="18" charset="0"/>
                <a:cs typeface="Times New Roman" panose="02020603050405020304" pitchFamily="18" charset="0"/>
              </a:rPr>
              <a:t>Superficies solo </a:t>
            </a:r>
            <a:r>
              <a:rPr lang="en-GB" i="1" dirty="0" err="1">
                <a:effectLst/>
                <a:latin typeface="Times New Roman" panose="02020603050405020304" pitchFamily="18" charset="0"/>
                <a:cs typeface="Times New Roman" panose="02020603050405020304" pitchFamily="18" charset="0"/>
              </a:rPr>
              <a:t>cedit</a:t>
            </a:r>
            <a:r>
              <a:rPr lang="en-GB" i="1" dirty="0">
                <a:effectLst/>
                <a:latin typeface="Times New Roman" panose="02020603050405020304" pitchFamily="18" charset="0"/>
                <a:cs typeface="Times New Roman" panose="02020603050405020304" pitchFamily="18" charset="0"/>
              </a:rPr>
              <a:t> </a:t>
            </a:r>
            <a:r>
              <a:rPr lang="en-GB" dirty="0">
                <a:effectLst/>
                <a:latin typeface="Times New Roman" panose="02020603050405020304" pitchFamily="18" charset="0"/>
                <a:cs typeface="Times New Roman" panose="02020603050405020304" pitchFamily="18" charset="0"/>
              </a:rPr>
              <a:t>(8 </a:t>
            </a:r>
            <a:r>
              <a:rPr lang="en-GB" dirty="0" err="1">
                <a:effectLst/>
                <a:latin typeface="Times New Roman" panose="02020603050405020304" pitchFamily="18" charset="0"/>
                <a:cs typeface="Times New Roman" panose="02020603050405020304" pitchFamily="18" charset="0"/>
              </a:rPr>
              <a:t>člen</a:t>
            </a:r>
            <a:r>
              <a:rPr lang="en-GB" dirty="0">
                <a:effectLst/>
                <a:latin typeface="Times New Roman" panose="02020603050405020304" pitchFamily="18" charset="0"/>
                <a:cs typeface="Times New Roman" panose="02020603050405020304" pitchFamily="18" charset="0"/>
              </a:rPr>
              <a:t> </a:t>
            </a:r>
            <a:r>
              <a:rPr lang="en-GB" i="1" dirty="0">
                <a:effectLst/>
                <a:latin typeface="Times New Roman" panose="02020603050405020304" pitchFamily="18" charset="0"/>
                <a:cs typeface="Times New Roman" panose="02020603050405020304" pitchFamily="18" charset="0"/>
              </a:rPr>
              <a:t>SPZ</a:t>
            </a:r>
            <a:r>
              <a:rPr lang="en-GB" dirty="0">
                <a:effectLst/>
                <a:latin typeface="Times New Roman" panose="02020603050405020304" pitchFamily="18" charset="0"/>
                <a:cs typeface="Times New Roman" panose="02020603050405020304" pitchFamily="18" charset="0"/>
              </a:rPr>
              <a:t>). </a:t>
            </a:r>
          </a:p>
          <a:p>
            <a:pPr lvl="2"/>
            <a:r>
              <a:rPr lang="sl-SI" dirty="0">
                <a:effectLst/>
                <a:latin typeface="Times New Roman" panose="02020603050405020304" pitchFamily="18" charset="0"/>
                <a:cs typeface="Times New Roman" panose="02020603050405020304" pitchFamily="18" charset="0"/>
              </a:rPr>
              <a:t>Nepremičninska prirast (54. člen SPZ)</a:t>
            </a:r>
          </a:p>
          <a:p>
            <a:r>
              <a:rPr lang="sl-SI" dirty="0">
                <a:effectLst/>
                <a:latin typeface="Times New Roman" panose="02020603050405020304" pitchFamily="18" charset="0"/>
                <a:cs typeface="Times New Roman" panose="02020603050405020304" pitchFamily="18" charset="0"/>
              </a:rPr>
              <a:t>Problem 2:</a:t>
            </a:r>
          </a:p>
          <a:p>
            <a:pPr lvl="1"/>
            <a:r>
              <a:rPr lang="sl-SI" dirty="0">
                <a:effectLst/>
                <a:latin typeface="Times New Roman" panose="02020603050405020304" pitchFamily="18" charset="0"/>
                <a:cs typeface="Times New Roman" panose="02020603050405020304" pitchFamily="18" charset="0"/>
              </a:rPr>
              <a:t>Kako zagotoviti dobavitelju pravico do vračila ob prenehanju najemne pogodbe?</a:t>
            </a:r>
          </a:p>
          <a:p>
            <a:r>
              <a:rPr lang="sl-SI" dirty="0">
                <a:effectLst/>
                <a:latin typeface="Times New Roman" panose="02020603050405020304" pitchFamily="18" charset="0"/>
                <a:cs typeface="Times New Roman" panose="02020603050405020304" pitchFamily="18" charset="0"/>
              </a:rPr>
              <a:t>Problem 3:</a:t>
            </a:r>
          </a:p>
          <a:p>
            <a:pPr lvl="1"/>
            <a:r>
              <a:rPr lang="en-SI" dirty="0">
                <a:effectLst/>
                <a:latin typeface="Times New Roman" panose="02020603050405020304" pitchFamily="18" charset="0"/>
                <a:cs typeface="Times New Roman" panose="02020603050405020304" pitchFamily="18" charset="0"/>
              </a:rPr>
              <a:t>Kako varovati pravice dobavitelja v stečaju lastnika nepremičnine?</a:t>
            </a:r>
          </a:p>
          <a:p>
            <a:pPr lvl="1">
              <a:defRPr/>
            </a:pPr>
            <a:endParaRPr lang="sl-SI" dirty="0">
              <a:effectLst/>
              <a:latin typeface="Tahoma" charset="0"/>
              <a:ea typeface="ＭＳ Ｐゴシック" charset="0"/>
            </a:endParaRPr>
          </a:p>
          <a:p>
            <a:pPr>
              <a:buFontTx/>
              <a:buNone/>
              <a:defRPr/>
            </a:pPr>
            <a:endParaRPr lang="sl-SI" dirty="0">
              <a:effectLst/>
              <a:latin typeface="Tahoma" charset="0"/>
              <a:ea typeface="ＭＳ Ｐゴシック" charset="0"/>
              <a:cs typeface="ＭＳ Ｐゴシック" charset="0"/>
            </a:endParaRPr>
          </a:p>
          <a:p>
            <a:pPr lvl="1">
              <a:defRPr/>
            </a:pPr>
            <a:endParaRPr lang="sl-SI" dirty="0">
              <a:effectLst/>
              <a:latin typeface="Tahoma" charset="0"/>
              <a:ea typeface="ＭＳ Ｐゴシック" charset="0"/>
            </a:endParaRPr>
          </a:p>
        </p:txBody>
      </p:sp>
      <p:sp>
        <p:nvSpPr>
          <p:cNvPr id="4" name="Slide Number Placeholder 3"/>
          <p:cNvSpPr txBox="1">
            <a:spLocks noGrp="1"/>
          </p:cNvSpPr>
          <p:nvPr/>
        </p:nvSpPr>
        <p:spPr bwMode="auto">
          <a:xfrm>
            <a:off x="6553200" y="6245225"/>
            <a:ext cx="2133600" cy="476250"/>
          </a:xfrm>
          <a:prstGeom prst="rect">
            <a:avLst/>
          </a:prstGeom>
          <a:noFill/>
          <a:ln>
            <a:miter lim="800000"/>
            <a:headEnd/>
            <a:tailEnd/>
          </a:ln>
        </p:spPr>
        <p:txBody>
          <a:bodyPr anchor="b"/>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r" eaLnBrk="1" hangingPunct="1">
              <a:defRPr/>
            </a:pPr>
            <a:fld id="{79867F88-5AB6-BC49-84D9-DF397B1522D8}" type="slidenum">
              <a:rPr lang="en-US" sz="1400" smtClean="0">
                <a:effectLst>
                  <a:outerShdw blurRad="38100" dist="38100" dir="2700000" algn="tl">
                    <a:srgbClr val="000000"/>
                  </a:outerShdw>
                </a:effectLst>
                <a:latin typeface="Arial" charset="0"/>
              </a:rPr>
              <a:pPr algn="r" eaLnBrk="1" hangingPunct="1">
                <a:defRPr/>
              </a:pPr>
              <a:t>4</a:t>
            </a:fld>
            <a:endParaRPr lang="en-US" sz="1400">
              <a:effectLst>
                <a:outerShdw blurRad="38100" dist="38100" dir="2700000" algn="tl">
                  <a:srgbClr val="000000"/>
                </a:outerShdw>
              </a:effectLst>
              <a:latin typeface="Arial" charset="0"/>
            </a:endParaRPr>
          </a:p>
        </p:txBody>
      </p:sp>
      <p:sp>
        <p:nvSpPr>
          <p:cNvPr id="2" name="Footer Placeholder 1"/>
          <p:cNvSpPr>
            <a:spLocks noGrp="1"/>
          </p:cNvSpPr>
          <p:nvPr>
            <p:ph type="ftr" sz="quarter" idx="11"/>
          </p:nvPr>
        </p:nvSpPr>
        <p:spPr/>
        <p:txBody>
          <a:bodyPr/>
          <a:lstStyle/>
          <a:p>
            <a:pPr>
              <a:defRPr/>
            </a:pPr>
            <a:endParaRPr lang="en-US"/>
          </a:p>
        </p:txBody>
      </p:sp>
      <p:sp>
        <p:nvSpPr>
          <p:cNvPr id="3" name="Slide Number Placeholder 2"/>
          <p:cNvSpPr>
            <a:spLocks noGrp="1"/>
          </p:cNvSpPr>
          <p:nvPr>
            <p:ph type="sldNum" sz="quarter" idx="12"/>
          </p:nvPr>
        </p:nvSpPr>
        <p:spPr/>
        <p:txBody>
          <a:bodyPr/>
          <a:lstStyle/>
          <a:p>
            <a:pPr>
              <a:defRPr/>
            </a:pPr>
            <a:fld id="{834288F2-528D-034A-8EB5-69F2EA1931C2}" type="slidenum">
              <a:rPr lang="en-US" smtClean="0"/>
              <a:pPr>
                <a:defRPr/>
              </a:pPr>
              <a:t>4</a:t>
            </a:fld>
            <a:endParaRPr lang="en-US"/>
          </a:p>
        </p:txBody>
      </p:sp>
    </p:spTree>
    <p:extLst>
      <p:ext uri="{BB962C8B-B14F-4D97-AF65-F5344CB8AC3E}">
        <p14:creationId xmlns:p14="http://schemas.microsoft.com/office/powerpoint/2010/main" val="3936195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additive="base">
                                        <p:cTn id="7" dur="500" fill="hold"/>
                                        <p:tgtEl>
                                          <p:spTgt spid="194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58">
                                            <p:txEl>
                                              <p:pRg st="1" end="1"/>
                                            </p:txEl>
                                          </p:spTgt>
                                        </p:tgtEl>
                                        <p:attrNameLst>
                                          <p:attrName>style.visibility</p:attrName>
                                        </p:attrNameLst>
                                      </p:cBhvr>
                                      <p:to>
                                        <p:strVal val="visible"/>
                                      </p:to>
                                    </p:set>
                                    <p:anim calcmode="lin" valueType="num">
                                      <p:cBhvr additive="base">
                                        <p:cTn id="13" dur="500" fill="hold"/>
                                        <p:tgtEl>
                                          <p:spTgt spid="1945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458">
                                            <p:txEl>
                                              <p:pRg st="2" end="2"/>
                                            </p:txEl>
                                          </p:spTgt>
                                        </p:tgtEl>
                                        <p:attrNameLst>
                                          <p:attrName>style.visibility</p:attrName>
                                        </p:attrNameLst>
                                      </p:cBhvr>
                                      <p:to>
                                        <p:strVal val="visible"/>
                                      </p:to>
                                    </p:set>
                                    <p:anim calcmode="lin" valueType="num">
                                      <p:cBhvr additive="base">
                                        <p:cTn id="19" dur="500" fill="hold"/>
                                        <p:tgtEl>
                                          <p:spTgt spid="1945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9458">
                                            <p:txEl>
                                              <p:pRg st="3" end="3"/>
                                            </p:txEl>
                                          </p:spTgt>
                                        </p:tgtEl>
                                        <p:attrNameLst>
                                          <p:attrName>style.visibility</p:attrName>
                                        </p:attrNameLst>
                                      </p:cBhvr>
                                      <p:to>
                                        <p:strVal val="visible"/>
                                      </p:to>
                                    </p:set>
                                    <p:anim calcmode="lin" valueType="num">
                                      <p:cBhvr additive="base">
                                        <p:cTn id="25" dur="500" fill="hold"/>
                                        <p:tgtEl>
                                          <p:spTgt spid="1945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45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9458">
                                            <p:txEl>
                                              <p:pRg st="4" end="4"/>
                                            </p:txEl>
                                          </p:spTgt>
                                        </p:tgtEl>
                                        <p:attrNameLst>
                                          <p:attrName>style.visibility</p:attrName>
                                        </p:attrNameLst>
                                      </p:cBhvr>
                                      <p:to>
                                        <p:strVal val="visible"/>
                                      </p:to>
                                    </p:set>
                                    <p:anim calcmode="lin" valueType="num">
                                      <p:cBhvr additive="base">
                                        <p:cTn id="31" dur="500" fill="hold"/>
                                        <p:tgtEl>
                                          <p:spTgt spid="1945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45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9458">
                                            <p:txEl>
                                              <p:pRg st="5" end="5"/>
                                            </p:txEl>
                                          </p:spTgt>
                                        </p:tgtEl>
                                        <p:attrNameLst>
                                          <p:attrName>style.visibility</p:attrName>
                                        </p:attrNameLst>
                                      </p:cBhvr>
                                      <p:to>
                                        <p:strVal val="visible"/>
                                      </p:to>
                                    </p:set>
                                    <p:anim calcmode="lin" valueType="num">
                                      <p:cBhvr additive="base">
                                        <p:cTn id="37" dur="500" fill="hold"/>
                                        <p:tgtEl>
                                          <p:spTgt spid="1945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945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9458">
                                            <p:txEl>
                                              <p:pRg st="6" end="6"/>
                                            </p:txEl>
                                          </p:spTgt>
                                        </p:tgtEl>
                                        <p:attrNameLst>
                                          <p:attrName>style.visibility</p:attrName>
                                        </p:attrNameLst>
                                      </p:cBhvr>
                                      <p:to>
                                        <p:strVal val="visible"/>
                                      </p:to>
                                    </p:set>
                                    <p:anim calcmode="lin" valueType="num">
                                      <p:cBhvr additive="base">
                                        <p:cTn id="43" dur="500" fill="hold"/>
                                        <p:tgtEl>
                                          <p:spTgt spid="1945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945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9458">
                                            <p:txEl>
                                              <p:pRg st="7" end="7"/>
                                            </p:txEl>
                                          </p:spTgt>
                                        </p:tgtEl>
                                        <p:attrNameLst>
                                          <p:attrName>style.visibility</p:attrName>
                                        </p:attrNameLst>
                                      </p:cBhvr>
                                      <p:to>
                                        <p:strVal val="visible"/>
                                      </p:to>
                                    </p:set>
                                    <p:anim calcmode="lin" valueType="num">
                                      <p:cBhvr additive="base">
                                        <p:cTn id="49" dur="500" fill="hold"/>
                                        <p:tgtEl>
                                          <p:spTgt spid="19458">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945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9458">
                                            <p:txEl>
                                              <p:pRg st="8" end="8"/>
                                            </p:txEl>
                                          </p:spTgt>
                                        </p:tgtEl>
                                        <p:attrNameLst>
                                          <p:attrName>style.visibility</p:attrName>
                                        </p:attrNameLst>
                                      </p:cBhvr>
                                      <p:to>
                                        <p:strVal val="visible"/>
                                      </p:to>
                                    </p:set>
                                    <p:anim calcmode="lin" valueType="num">
                                      <p:cBhvr additive="base">
                                        <p:cTn id="55" dur="500" fill="hold"/>
                                        <p:tgtEl>
                                          <p:spTgt spid="19458">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945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9458">
                                            <p:txEl>
                                              <p:pRg st="9" end="9"/>
                                            </p:txEl>
                                          </p:spTgt>
                                        </p:tgtEl>
                                        <p:attrNameLst>
                                          <p:attrName>style.visibility</p:attrName>
                                        </p:attrNameLst>
                                      </p:cBhvr>
                                      <p:to>
                                        <p:strVal val="visible"/>
                                      </p:to>
                                    </p:set>
                                    <p:anim calcmode="lin" valueType="num">
                                      <p:cBhvr additive="base">
                                        <p:cTn id="61" dur="500" fill="hold"/>
                                        <p:tgtEl>
                                          <p:spTgt spid="19458">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945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19458">
                                            <p:txEl>
                                              <p:pRg st="10" end="10"/>
                                            </p:txEl>
                                          </p:spTgt>
                                        </p:tgtEl>
                                        <p:attrNameLst>
                                          <p:attrName>style.visibility</p:attrName>
                                        </p:attrNameLst>
                                      </p:cBhvr>
                                      <p:to>
                                        <p:strVal val="visible"/>
                                      </p:to>
                                    </p:set>
                                    <p:anim calcmode="lin" valueType="num">
                                      <p:cBhvr additive="base">
                                        <p:cTn id="67" dur="500" fill="hold"/>
                                        <p:tgtEl>
                                          <p:spTgt spid="19458">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9458">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9458">
                                            <p:txEl>
                                              <p:pRg st="11" end="11"/>
                                            </p:txEl>
                                          </p:spTgt>
                                        </p:tgtEl>
                                        <p:attrNameLst>
                                          <p:attrName>style.visibility</p:attrName>
                                        </p:attrNameLst>
                                      </p:cBhvr>
                                      <p:to>
                                        <p:strVal val="visible"/>
                                      </p:to>
                                    </p:set>
                                    <p:anim calcmode="lin" valueType="num">
                                      <p:cBhvr additive="base">
                                        <p:cTn id="73" dur="500" fill="hold"/>
                                        <p:tgtEl>
                                          <p:spTgt spid="19458">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9458">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Footer Placeholder 4">
            <a:extLst>
              <a:ext uri="{FF2B5EF4-FFF2-40B4-BE49-F238E27FC236}">
                <a16:creationId xmlns:a16="http://schemas.microsoft.com/office/drawing/2014/main" id="{788A5449-135E-99B2-71F8-4CAF618D9119}"/>
              </a:ext>
            </a:extLst>
          </p:cNvPr>
          <p:cNvSpPr txBox="1">
            <a:spLocks noGrp="1"/>
          </p:cNvSpPr>
          <p:nvPr/>
        </p:nvSpPr>
        <p:spPr bwMode="auto">
          <a:xfrm>
            <a:off x="0" y="6237288"/>
            <a:ext cx="7956550"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20000"/>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hlink"/>
              </a:buClr>
              <a:buSzPct val="120000"/>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9pPr>
          </a:lstStyle>
          <a:p>
            <a:pPr algn="ctr" eaLnBrk="1" hangingPunct="1">
              <a:spcBef>
                <a:spcPct val="0"/>
              </a:spcBef>
              <a:buClrTx/>
              <a:buSzTx/>
              <a:buFontTx/>
              <a:buNone/>
            </a:pPr>
            <a:endParaRPr lang="de-AT" altLang="en-SI" sz="1400">
              <a:latin typeface="Arial" panose="020B0604020202020204" pitchFamily="34" charset="0"/>
            </a:endParaRPr>
          </a:p>
        </p:txBody>
      </p:sp>
      <p:sp>
        <p:nvSpPr>
          <p:cNvPr id="21506" name="Slide Number Placeholder 5">
            <a:extLst>
              <a:ext uri="{FF2B5EF4-FFF2-40B4-BE49-F238E27FC236}">
                <a16:creationId xmlns:a16="http://schemas.microsoft.com/office/drawing/2014/main" id="{E5B13270-D1E0-03EC-D533-D48227747C83}"/>
              </a:ext>
            </a:extLst>
          </p:cNvPr>
          <p:cNvSpPr txBox="1">
            <a:spLocks noGrp="1"/>
          </p:cNvSpPr>
          <p:nvPr/>
        </p:nvSpPr>
        <p:spPr bwMode="auto">
          <a:xfrm>
            <a:off x="7956550" y="6237288"/>
            <a:ext cx="8016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120000"/>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hlink"/>
              </a:buClr>
              <a:buSzPct val="120000"/>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80000"/>
              <a:buFont typeface="Wingdings" pitchFamily="2" charset="2"/>
              <a:buChar char="v"/>
              <a:defRPr sz="2000">
                <a:solidFill>
                  <a:schemeClr val="tx1"/>
                </a:solidFill>
                <a:latin typeface="Tahoma" panose="020B0604030504040204" pitchFamily="34" charset="0"/>
                <a:ea typeface="ＭＳ Ｐゴシック" panose="020B0600070205080204" pitchFamily="34" charset="-128"/>
              </a:defRPr>
            </a:lvl9pPr>
          </a:lstStyle>
          <a:p>
            <a:pPr algn="r" eaLnBrk="1" hangingPunct="1">
              <a:spcBef>
                <a:spcPct val="0"/>
              </a:spcBef>
              <a:buClrTx/>
              <a:buSzTx/>
              <a:buFontTx/>
              <a:buNone/>
            </a:pPr>
            <a:fld id="{D7228213-A1E9-2D49-BC10-E75038BF10A6}" type="slidenum">
              <a:rPr lang="de-AT" altLang="en-SI" sz="1400">
                <a:latin typeface="Arial" panose="020B0604020202020204" pitchFamily="34" charset="0"/>
              </a:rPr>
              <a:pPr algn="r" eaLnBrk="1" hangingPunct="1">
                <a:spcBef>
                  <a:spcPct val="0"/>
                </a:spcBef>
                <a:buClrTx/>
                <a:buSzTx/>
                <a:buFontTx/>
                <a:buNone/>
              </a:pPr>
              <a:t>5</a:t>
            </a:fld>
            <a:endParaRPr lang="de-AT" altLang="en-SI" sz="1400">
              <a:latin typeface="Arial" panose="020B0604020202020204" pitchFamily="34" charset="0"/>
            </a:endParaRPr>
          </a:p>
        </p:txBody>
      </p:sp>
      <p:sp>
        <p:nvSpPr>
          <p:cNvPr id="21507" name="Rectangle 2">
            <a:extLst>
              <a:ext uri="{FF2B5EF4-FFF2-40B4-BE49-F238E27FC236}">
                <a16:creationId xmlns:a16="http://schemas.microsoft.com/office/drawing/2014/main" id="{B2D76523-4F5B-0131-EB93-0B5BE6BCAED4}"/>
              </a:ext>
            </a:extLst>
          </p:cNvPr>
          <p:cNvSpPr>
            <a:spLocks noGrp="1" noChangeArrowheads="1"/>
          </p:cNvSpPr>
          <p:nvPr>
            <p:ph type="title" idx="4294967295"/>
          </p:nvPr>
        </p:nvSpPr>
        <p:spPr>
          <a:xfrm>
            <a:off x="395288" y="609600"/>
            <a:ext cx="8226425" cy="369332"/>
          </a:xfrm>
          <a:noFill/>
          <a:ln w="12700">
            <a:solidFill>
              <a:schemeClr val="tx1"/>
            </a:solidFill>
          </a:ln>
          <a:extLst>
            <a:ext uri="{909E8E84-426E-40DD-AFC4-6F175D3DCCD1}">
              <a14:hiddenFill xmlns:a14="http://schemas.microsoft.com/office/drawing/2010/main">
                <a:solidFill>
                  <a:srgbClr val="FFFFFF"/>
                </a:solidFill>
              </a14:hiddenFill>
            </a:ext>
          </a:extLst>
        </p:spPr>
        <p:txBody>
          <a:bodyPr/>
          <a:lstStyle/>
          <a:p>
            <a:pPr algn="ctr" eaLnBrk="1" hangingPunct="1"/>
            <a:r>
              <a:rPr lang="sl-SI" altLang="en-SI" sz="3200" dirty="0">
                <a:solidFill>
                  <a:srgbClr val="FFFF00"/>
                </a:solidFill>
                <a:effectLst/>
                <a:ea typeface="ＭＳ Ｐゴシック" panose="020B0600070205080204" pitchFamily="34" charset="-128"/>
              </a:rPr>
              <a:t>Premičnine </a:t>
            </a:r>
            <a:endParaRPr lang="de-AT" altLang="en-SI" sz="3200" dirty="0">
              <a:solidFill>
                <a:srgbClr val="FFFF00"/>
              </a:solidFill>
              <a:effectLst/>
              <a:ea typeface="ＭＳ Ｐゴシック" panose="020B0600070205080204" pitchFamily="34" charset="-128"/>
            </a:endParaRPr>
          </a:p>
        </p:txBody>
      </p:sp>
      <p:sp>
        <p:nvSpPr>
          <p:cNvPr id="115717" name="Rectangle 3">
            <a:extLst>
              <a:ext uri="{FF2B5EF4-FFF2-40B4-BE49-F238E27FC236}">
                <a16:creationId xmlns:a16="http://schemas.microsoft.com/office/drawing/2014/main" id="{B795CC55-26D4-ED3F-5A02-7CFC254836A5}"/>
              </a:ext>
            </a:extLst>
          </p:cNvPr>
          <p:cNvSpPr>
            <a:spLocks noGrp="1" noChangeArrowheads="1"/>
          </p:cNvSpPr>
          <p:nvPr>
            <p:ph type="body" idx="4294967295"/>
          </p:nvPr>
        </p:nvSpPr>
        <p:spPr>
          <a:xfrm>
            <a:off x="304800" y="1196752"/>
            <a:ext cx="8226425" cy="5280248"/>
          </a:xfrm>
        </p:spPr>
        <p:txBody>
          <a:bodyPr>
            <a:normAutofit fontScale="92500"/>
          </a:bodyPr>
          <a:lstStyle/>
          <a:p>
            <a:r>
              <a:rPr lang="sl-SI" sz="3400" dirty="0">
                <a:effectLst/>
                <a:latin typeface="Times New Roman" panose="02020603050405020304" pitchFamily="18" charset="0"/>
                <a:cs typeface="Times New Roman" panose="02020603050405020304" pitchFamily="18" charset="0"/>
              </a:rPr>
              <a:t>Uporabnik namesto nakupa sklene najemno pogodbo z dobaviteljem osebnega avtomobila:</a:t>
            </a:r>
          </a:p>
          <a:p>
            <a:pPr lvl="1"/>
            <a:r>
              <a:rPr lang="sl-SI" dirty="0">
                <a:effectLst/>
                <a:latin typeface="Times New Roman" panose="02020603050405020304" pitchFamily="18" charset="0"/>
                <a:cs typeface="Times New Roman" panose="02020603050405020304" pitchFamily="18" charset="0"/>
              </a:rPr>
              <a:t>Pravica do uporabe 5 let</a:t>
            </a:r>
          </a:p>
          <a:p>
            <a:pPr lvl="1"/>
            <a:r>
              <a:rPr lang="sl-SI" dirty="0">
                <a:effectLst/>
                <a:latin typeface="Times New Roman" panose="02020603050405020304" pitchFamily="18" charset="0"/>
                <a:ea typeface="ＭＳ Ｐゴシック" charset="0"/>
                <a:cs typeface="Times New Roman" panose="02020603050405020304" pitchFamily="18" charset="0"/>
              </a:rPr>
              <a:t>Pravica do servisiranja/vzdrževanja 5 let</a:t>
            </a:r>
          </a:p>
          <a:p>
            <a:pPr lvl="1"/>
            <a:r>
              <a:rPr lang="sl-SI" dirty="0">
                <a:effectLst/>
                <a:latin typeface="Times New Roman" panose="02020603050405020304" pitchFamily="18" charset="0"/>
                <a:ea typeface="ＭＳ Ｐゴシック" charset="0"/>
                <a:cs typeface="Times New Roman" panose="02020603050405020304" pitchFamily="18" charset="0"/>
              </a:rPr>
              <a:t>Uporabnik ne more uporabiti vozila za zavarovanje svojih dolgov proti tretjim</a:t>
            </a:r>
          </a:p>
          <a:p>
            <a:pPr lvl="1"/>
            <a:r>
              <a:rPr lang="en-GB" dirty="0" err="1">
                <a:effectLst/>
                <a:latin typeface="Times New Roman" panose="02020603050405020304" pitchFamily="18" charset="0"/>
                <a:cs typeface="Times New Roman" panose="02020603050405020304" pitchFamily="18" charset="0"/>
              </a:rPr>
              <a:t>Dobavitelj</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ostane</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lastnik</a:t>
            </a:r>
            <a:endParaRPr lang="en-GB" i="1" dirty="0">
              <a:effectLst/>
              <a:latin typeface="Times New Roman" panose="02020603050405020304" pitchFamily="18" charset="0"/>
              <a:cs typeface="Times New Roman" panose="02020603050405020304" pitchFamily="18" charset="0"/>
            </a:endParaRPr>
          </a:p>
          <a:p>
            <a:pPr lvl="2"/>
            <a:r>
              <a:rPr lang="en-GB" sz="2600" dirty="0" err="1">
                <a:effectLst/>
                <a:latin typeface="Times New Roman" panose="02020603050405020304" pitchFamily="18" charset="0"/>
                <a:cs typeface="Times New Roman" panose="02020603050405020304" pitchFamily="18" charset="0"/>
              </a:rPr>
              <a:t>Ločitvena</a:t>
            </a:r>
            <a:r>
              <a:rPr lang="en-GB" sz="2600" dirty="0">
                <a:effectLst/>
                <a:latin typeface="Times New Roman" panose="02020603050405020304" pitchFamily="18" charset="0"/>
                <a:cs typeface="Times New Roman" panose="02020603050405020304" pitchFamily="18" charset="0"/>
              </a:rPr>
              <a:t> </a:t>
            </a:r>
            <a:r>
              <a:rPr lang="en-GB" sz="2600" dirty="0" err="1">
                <a:effectLst/>
                <a:latin typeface="Times New Roman" panose="02020603050405020304" pitchFamily="18" charset="0"/>
                <a:cs typeface="Times New Roman" panose="02020603050405020304" pitchFamily="18" charset="0"/>
              </a:rPr>
              <a:t>pravica</a:t>
            </a:r>
            <a:r>
              <a:rPr lang="en-GB" sz="2600" dirty="0">
                <a:effectLst/>
                <a:latin typeface="Times New Roman" panose="02020603050405020304" pitchFamily="18" charset="0"/>
                <a:cs typeface="Times New Roman" panose="02020603050405020304" pitchFamily="18" charset="0"/>
              </a:rPr>
              <a:t> v </a:t>
            </a:r>
            <a:r>
              <a:rPr lang="en-GB" sz="2600" dirty="0" err="1">
                <a:effectLst/>
                <a:latin typeface="Times New Roman" panose="02020603050405020304" pitchFamily="18" charset="0"/>
                <a:cs typeface="Times New Roman" panose="02020603050405020304" pitchFamily="18" charset="0"/>
              </a:rPr>
              <a:t>stečaju</a:t>
            </a:r>
            <a:r>
              <a:rPr lang="en-GB" sz="2600" dirty="0">
                <a:effectLst/>
                <a:latin typeface="Times New Roman" panose="02020603050405020304" pitchFamily="18" charset="0"/>
                <a:cs typeface="Times New Roman" panose="02020603050405020304" pitchFamily="18" charset="0"/>
              </a:rPr>
              <a:t> </a:t>
            </a:r>
            <a:r>
              <a:rPr lang="en-GB" sz="2600" dirty="0" err="1">
                <a:effectLst/>
                <a:latin typeface="Times New Roman" panose="02020603050405020304" pitchFamily="18" charset="0"/>
                <a:cs typeface="Times New Roman" panose="02020603050405020304" pitchFamily="18" charset="0"/>
              </a:rPr>
              <a:t>uporabnika</a:t>
            </a:r>
            <a:r>
              <a:rPr lang="en-GB" sz="2600" dirty="0">
                <a:effectLst/>
                <a:latin typeface="Times New Roman" panose="02020603050405020304" pitchFamily="18" charset="0"/>
                <a:cs typeface="Times New Roman" panose="02020603050405020304" pitchFamily="18" charset="0"/>
              </a:rPr>
              <a:t> </a:t>
            </a:r>
          </a:p>
          <a:p>
            <a:r>
              <a:rPr lang="en-GB" dirty="0">
                <a:effectLst/>
                <a:latin typeface="Times New Roman" panose="02020603050405020304" pitchFamily="18" charset="0"/>
                <a:cs typeface="Times New Roman" panose="02020603050405020304" pitchFamily="18" charset="0"/>
              </a:rPr>
              <a:t>Problem: </a:t>
            </a:r>
            <a:r>
              <a:rPr lang="en-GB" dirty="0" err="1">
                <a:effectLst/>
                <a:latin typeface="Times New Roman" panose="02020603050405020304" pitchFamily="18" charset="0"/>
                <a:cs typeface="Times New Roman" panose="02020603050405020304" pitchFamily="18" charset="0"/>
              </a:rPr>
              <a:t>stečaj</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dobavitelja</a:t>
            </a:r>
            <a:r>
              <a:rPr lang="en-GB" dirty="0">
                <a:effectLst/>
                <a:latin typeface="Times New Roman" panose="02020603050405020304" pitchFamily="18" charset="0"/>
                <a:cs typeface="Times New Roman" panose="02020603050405020304" pitchFamily="18" charset="0"/>
              </a:rPr>
              <a:t>:</a:t>
            </a:r>
            <a:r>
              <a:rPr lang="en-GB" i="1" dirty="0">
                <a:effectLst/>
                <a:latin typeface="Times New Roman" panose="02020603050405020304" pitchFamily="18" charset="0"/>
                <a:cs typeface="Times New Roman" panose="02020603050405020304" pitchFamily="18" charset="0"/>
              </a:rPr>
              <a:t> </a:t>
            </a:r>
          </a:p>
          <a:p>
            <a:pPr lvl="1"/>
            <a:r>
              <a:rPr lang="en-GB" dirty="0" err="1">
                <a:effectLst/>
                <a:latin typeface="Times New Roman" panose="02020603050405020304" pitchFamily="18" charset="0"/>
                <a:cs typeface="Times New Roman" panose="02020603050405020304" pitchFamily="18" charset="0"/>
              </a:rPr>
              <a:t>Odvzem</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avtomobila</a:t>
            </a:r>
            <a:r>
              <a:rPr lang="en-GB" dirty="0">
                <a:effectLst/>
                <a:latin typeface="Times New Roman" panose="02020603050405020304" pitchFamily="18" charset="0"/>
                <a:cs typeface="Times New Roman" panose="02020603050405020304" pitchFamily="18" charset="0"/>
              </a:rPr>
              <a:t>?</a:t>
            </a:r>
          </a:p>
          <a:p>
            <a:pPr lvl="1"/>
            <a:r>
              <a:rPr lang="en-GB" dirty="0" err="1">
                <a:effectLst/>
                <a:latin typeface="Times New Roman" panose="02020603050405020304" pitchFamily="18" charset="0"/>
                <a:cs typeface="Times New Roman" panose="02020603050405020304" pitchFamily="18" charset="0"/>
              </a:rPr>
              <a:t>Pravice</a:t>
            </a:r>
            <a:r>
              <a:rPr lang="en-GB" dirty="0">
                <a:effectLst/>
                <a:latin typeface="Times New Roman" panose="02020603050405020304" pitchFamily="18" charset="0"/>
                <a:cs typeface="Times New Roman" panose="02020603050405020304" pitchFamily="18" charset="0"/>
              </a:rPr>
              <a:t> glede </a:t>
            </a:r>
            <a:r>
              <a:rPr lang="en-GB" dirty="0" err="1">
                <a:effectLst/>
                <a:latin typeface="Times New Roman" panose="02020603050405020304" pitchFamily="18" charset="0"/>
                <a:cs typeface="Times New Roman" panose="02020603050405020304" pitchFamily="18" charset="0"/>
              </a:rPr>
              <a:t>vzdrževanja</a:t>
            </a:r>
            <a:r>
              <a:rPr lang="en-GB" dirty="0">
                <a:effectLst/>
                <a:latin typeface="Times New Roman" panose="02020603050405020304" pitchFamily="18" charset="0"/>
                <a:cs typeface="Times New Roman" panose="02020603050405020304" pitchFamily="18" charset="0"/>
              </a:rPr>
              <a:t> do </a:t>
            </a:r>
            <a:r>
              <a:rPr lang="en-GB" dirty="0" err="1">
                <a:effectLst/>
                <a:latin typeface="Times New Roman" panose="02020603050405020304" pitchFamily="18" charset="0"/>
                <a:cs typeface="Times New Roman" panose="02020603050405020304" pitchFamily="18" charset="0"/>
              </a:rPr>
              <a:t>preostanka</a:t>
            </a:r>
            <a:r>
              <a:rPr lang="en-GB" dirty="0">
                <a:effectLst/>
                <a:latin typeface="Times New Roman" panose="02020603050405020304" pitchFamily="18" charset="0"/>
                <a:cs typeface="Times New Roman" panose="02020603050405020304" pitchFamily="18" charset="0"/>
              </a:rPr>
              <a:t> 5 let</a:t>
            </a:r>
            <a:r>
              <a:rPr lang="en-GB" dirty="0">
                <a:effectLst/>
              </a:rPr>
              <a:t>?</a:t>
            </a:r>
          </a:p>
          <a:p>
            <a:pPr lvl="0"/>
            <a:endParaRPr lang="en-SI" dirty="0">
              <a:effectLst/>
              <a:latin typeface="Times New Roman" panose="02020603050405020304" pitchFamily="18" charset="0"/>
              <a:cs typeface="Times New Roman" panose="02020603050405020304" pitchFamily="18" charset="0"/>
            </a:endParaRPr>
          </a:p>
          <a:p>
            <a:pPr lvl="1">
              <a:lnSpc>
                <a:spcPct val="80000"/>
              </a:lnSpc>
              <a:defRPr/>
            </a:pPr>
            <a:endParaRPr lang="en-US" altLang="en-SI" sz="2600" dirty="0">
              <a:ea typeface="ＭＳ Ｐゴシック" panose="020B0600070205080204" pitchFamily="34" charset="-128"/>
            </a:endParaRPr>
          </a:p>
          <a:p>
            <a:pPr lvl="2" eaLnBrk="1" hangingPunct="1">
              <a:lnSpc>
                <a:spcPct val="80000"/>
              </a:lnSpc>
              <a:buFontTx/>
              <a:buNone/>
              <a:defRPr/>
            </a:pPr>
            <a:endParaRPr lang="en-US" altLang="en-SI" sz="3000" dirty="0">
              <a:effectLst/>
              <a:ea typeface="ＭＳ Ｐゴシック" panose="020B0600070205080204" pitchFamily="34" charset="-128"/>
            </a:endParaRPr>
          </a:p>
          <a:p>
            <a:pPr lvl="1" eaLnBrk="1" hangingPunct="1">
              <a:lnSpc>
                <a:spcPct val="80000"/>
              </a:lnSpc>
              <a:defRPr/>
            </a:pPr>
            <a:endParaRPr lang="sl-SI" altLang="en-SI" sz="3000" dirty="0">
              <a:effectLst/>
              <a:ea typeface="ＭＳ Ｐゴシック" panose="020B0600070205080204" pitchFamily="34" charset="-128"/>
            </a:endParaRPr>
          </a:p>
          <a:p>
            <a:pPr lvl="2" eaLnBrk="1" hangingPunct="1">
              <a:lnSpc>
                <a:spcPct val="80000"/>
              </a:lnSpc>
              <a:buFontTx/>
              <a:buNone/>
              <a:defRPr/>
            </a:pPr>
            <a:endParaRPr lang="en-US" altLang="en-SI" sz="3000" dirty="0">
              <a:effectLst/>
              <a:ea typeface="ＭＳ Ｐゴシック" panose="020B0600070205080204" pitchFamily="34" charset="-128"/>
            </a:endParaRPr>
          </a:p>
          <a:p>
            <a:pPr lvl="1" eaLnBrk="1" hangingPunct="1">
              <a:lnSpc>
                <a:spcPct val="80000"/>
              </a:lnSpc>
              <a:defRPr/>
            </a:pPr>
            <a:endParaRPr lang="sl-SI" altLang="en-SI" sz="2600" dirty="0">
              <a:effectLst/>
              <a:ea typeface="ＭＳ Ｐゴシック" panose="020B0600070205080204" pitchFamily="34" charset="-128"/>
            </a:endParaRPr>
          </a:p>
          <a:p>
            <a:pPr marL="609600" indent="-609600" eaLnBrk="1" hangingPunct="1">
              <a:lnSpc>
                <a:spcPct val="80000"/>
              </a:lnSpc>
              <a:buFontTx/>
              <a:buNone/>
              <a:defRPr/>
            </a:pPr>
            <a:endParaRPr lang="sl-SI" altLang="en-SI" sz="3100" dirty="0">
              <a:effectLst/>
              <a:ea typeface="ＭＳ Ｐゴシック" panose="020B0600070205080204" pitchFamily="34" charset="-128"/>
              <a:cs typeface="Arial" panose="020B0604020202020204" pitchFamily="34" charset="0"/>
            </a:endParaRPr>
          </a:p>
        </p:txBody>
      </p:sp>
      <p:sp>
        <p:nvSpPr>
          <p:cNvPr id="2" name="TextBox 1">
            <a:extLst>
              <a:ext uri="{FF2B5EF4-FFF2-40B4-BE49-F238E27FC236}">
                <a16:creationId xmlns:a16="http://schemas.microsoft.com/office/drawing/2014/main" id="{D92B90A2-1AAF-3EF7-75D7-23F2A02BA130}"/>
              </a:ext>
            </a:extLst>
          </p:cNvPr>
          <p:cNvSpPr txBox="1"/>
          <p:nvPr/>
        </p:nvSpPr>
        <p:spPr>
          <a:xfrm>
            <a:off x="6968971" y="736847"/>
            <a:ext cx="184731" cy="369332"/>
          </a:xfrm>
          <a:prstGeom prst="rect">
            <a:avLst/>
          </a:prstGeom>
          <a:noFill/>
        </p:spPr>
        <p:txBody>
          <a:bodyPr wrap="none" rtlCol="0">
            <a:spAutoFit/>
          </a:bodyPr>
          <a:lstStyle/>
          <a:p>
            <a:endParaRPr lang="en-SI" dirty="0"/>
          </a:p>
        </p:txBody>
      </p:sp>
    </p:spTree>
    <p:extLst>
      <p:ext uri="{BB962C8B-B14F-4D97-AF65-F5344CB8AC3E}">
        <p14:creationId xmlns:p14="http://schemas.microsoft.com/office/powerpoint/2010/main" val="215992589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5717">
                                            <p:txEl>
                                              <p:pRg st="0" end="0"/>
                                            </p:txEl>
                                          </p:spTgt>
                                        </p:tgtEl>
                                        <p:attrNameLst>
                                          <p:attrName>style.visibility</p:attrName>
                                        </p:attrNameLst>
                                      </p:cBhvr>
                                      <p:to>
                                        <p:strVal val="visible"/>
                                      </p:to>
                                    </p:set>
                                    <p:anim calcmode="lin" valueType="num">
                                      <p:cBhvr additive="base">
                                        <p:cTn id="7" dur="500" fill="hold"/>
                                        <p:tgtEl>
                                          <p:spTgt spid="1157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57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5717">
                                            <p:txEl>
                                              <p:pRg st="1" end="1"/>
                                            </p:txEl>
                                          </p:spTgt>
                                        </p:tgtEl>
                                        <p:attrNameLst>
                                          <p:attrName>style.visibility</p:attrName>
                                        </p:attrNameLst>
                                      </p:cBhvr>
                                      <p:to>
                                        <p:strVal val="visible"/>
                                      </p:to>
                                    </p:set>
                                    <p:anim calcmode="lin" valueType="num">
                                      <p:cBhvr additive="base">
                                        <p:cTn id="13" dur="500" fill="hold"/>
                                        <p:tgtEl>
                                          <p:spTgt spid="11571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571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5717">
                                            <p:txEl>
                                              <p:pRg st="2" end="2"/>
                                            </p:txEl>
                                          </p:spTgt>
                                        </p:tgtEl>
                                        <p:attrNameLst>
                                          <p:attrName>style.visibility</p:attrName>
                                        </p:attrNameLst>
                                      </p:cBhvr>
                                      <p:to>
                                        <p:strVal val="visible"/>
                                      </p:to>
                                    </p:set>
                                    <p:anim calcmode="lin" valueType="num">
                                      <p:cBhvr additive="base">
                                        <p:cTn id="19" dur="500" fill="hold"/>
                                        <p:tgtEl>
                                          <p:spTgt spid="11571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571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5717">
                                            <p:txEl>
                                              <p:pRg st="3" end="3"/>
                                            </p:txEl>
                                          </p:spTgt>
                                        </p:tgtEl>
                                        <p:attrNameLst>
                                          <p:attrName>style.visibility</p:attrName>
                                        </p:attrNameLst>
                                      </p:cBhvr>
                                      <p:to>
                                        <p:strVal val="visible"/>
                                      </p:to>
                                    </p:set>
                                    <p:anim calcmode="lin" valueType="num">
                                      <p:cBhvr additive="base">
                                        <p:cTn id="25" dur="500" fill="hold"/>
                                        <p:tgtEl>
                                          <p:spTgt spid="11571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571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5717">
                                            <p:txEl>
                                              <p:pRg st="4" end="4"/>
                                            </p:txEl>
                                          </p:spTgt>
                                        </p:tgtEl>
                                        <p:attrNameLst>
                                          <p:attrName>style.visibility</p:attrName>
                                        </p:attrNameLst>
                                      </p:cBhvr>
                                      <p:to>
                                        <p:strVal val="visible"/>
                                      </p:to>
                                    </p:set>
                                    <p:anim calcmode="lin" valueType="num">
                                      <p:cBhvr additive="base">
                                        <p:cTn id="31" dur="500" fill="hold"/>
                                        <p:tgtEl>
                                          <p:spTgt spid="11571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571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5717">
                                            <p:txEl>
                                              <p:pRg st="5" end="5"/>
                                            </p:txEl>
                                          </p:spTgt>
                                        </p:tgtEl>
                                        <p:attrNameLst>
                                          <p:attrName>style.visibility</p:attrName>
                                        </p:attrNameLst>
                                      </p:cBhvr>
                                      <p:to>
                                        <p:strVal val="visible"/>
                                      </p:to>
                                    </p:set>
                                    <p:anim calcmode="lin" valueType="num">
                                      <p:cBhvr additive="base">
                                        <p:cTn id="37" dur="500" fill="hold"/>
                                        <p:tgtEl>
                                          <p:spTgt spid="11571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571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5717">
                                            <p:txEl>
                                              <p:pRg st="6" end="6"/>
                                            </p:txEl>
                                          </p:spTgt>
                                        </p:tgtEl>
                                        <p:attrNameLst>
                                          <p:attrName>style.visibility</p:attrName>
                                        </p:attrNameLst>
                                      </p:cBhvr>
                                      <p:to>
                                        <p:strVal val="visible"/>
                                      </p:to>
                                    </p:set>
                                    <p:anim calcmode="lin" valueType="num">
                                      <p:cBhvr additive="base">
                                        <p:cTn id="43" dur="500" fill="hold"/>
                                        <p:tgtEl>
                                          <p:spTgt spid="11571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571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15717">
                                            <p:txEl>
                                              <p:pRg st="7" end="7"/>
                                            </p:txEl>
                                          </p:spTgt>
                                        </p:tgtEl>
                                        <p:attrNameLst>
                                          <p:attrName>style.visibility</p:attrName>
                                        </p:attrNameLst>
                                      </p:cBhvr>
                                      <p:to>
                                        <p:strVal val="visible"/>
                                      </p:to>
                                    </p:set>
                                    <p:anim calcmode="lin" valueType="num">
                                      <p:cBhvr additive="base">
                                        <p:cTn id="49" dur="500" fill="hold"/>
                                        <p:tgtEl>
                                          <p:spTgt spid="11571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571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15717">
                                            <p:txEl>
                                              <p:pRg st="8" end="8"/>
                                            </p:txEl>
                                          </p:spTgt>
                                        </p:tgtEl>
                                        <p:attrNameLst>
                                          <p:attrName>style.visibility</p:attrName>
                                        </p:attrNameLst>
                                      </p:cBhvr>
                                      <p:to>
                                        <p:strVal val="visible"/>
                                      </p:to>
                                    </p:set>
                                    <p:anim calcmode="lin" valueType="num">
                                      <p:cBhvr additive="base">
                                        <p:cTn id="55" dur="500" fill="hold"/>
                                        <p:tgtEl>
                                          <p:spTgt spid="11571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1571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idx="4294967295"/>
          </p:nvPr>
        </p:nvSpPr>
        <p:spPr>
          <a:xfrm>
            <a:off x="457200" y="292100"/>
            <a:ext cx="8229600" cy="400596"/>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r>
              <a:rPr lang="en-US" sz="2800" dirty="0" err="1">
                <a:solidFill>
                  <a:srgbClr val="FFFF00"/>
                </a:solidFill>
                <a:effectLst/>
                <a:latin typeface="Tahoma" charset="0"/>
                <a:ea typeface="ＭＳ Ｐゴシック" panose="020B0600070205080204" pitchFamily="34" charset="-128"/>
                <a:cs typeface="ＭＳ Ｐゴシック" charset="0"/>
              </a:rPr>
              <a:t>Premičnine</a:t>
            </a:r>
            <a:r>
              <a:rPr lang="en-US" sz="2800" dirty="0">
                <a:solidFill>
                  <a:srgbClr val="FFFF00"/>
                </a:solidFill>
                <a:effectLst/>
                <a:latin typeface="Tahoma" charset="0"/>
                <a:ea typeface="ＭＳ Ｐゴシック" panose="020B0600070205080204" pitchFamily="34" charset="-128"/>
                <a:cs typeface="ＭＳ Ｐゴシック" charset="0"/>
              </a:rPr>
              <a:t> </a:t>
            </a:r>
            <a:endParaRPr lang="sl-SI" sz="2800" dirty="0">
              <a:solidFill>
                <a:srgbClr val="FFFF00"/>
              </a:solidFill>
              <a:effectLst/>
              <a:latin typeface="Tahoma" charset="0"/>
              <a:ea typeface="ＭＳ Ｐゴシック" charset="0"/>
              <a:cs typeface="ＭＳ Ｐゴシック" charset="0"/>
            </a:endParaRPr>
          </a:p>
        </p:txBody>
      </p:sp>
      <p:sp>
        <p:nvSpPr>
          <p:cNvPr id="19458" name="Rectangle 3"/>
          <p:cNvSpPr>
            <a:spLocks noGrp="1" noChangeArrowheads="1"/>
          </p:cNvSpPr>
          <p:nvPr>
            <p:ph type="body" idx="4294967295"/>
          </p:nvPr>
        </p:nvSpPr>
        <p:spPr>
          <a:xfrm>
            <a:off x="457200" y="836711"/>
            <a:ext cx="8229600" cy="5408513"/>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fontScale="92500"/>
          </a:bodyPr>
          <a:lstStyle/>
          <a:p>
            <a:r>
              <a:rPr lang="sl-SI" sz="3400" dirty="0">
                <a:effectLst/>
                <a:latin typeface="Times New Roman" panose="02020603050405020304" pitchFamily="18" charset="0"/>
                <a:cs typeface="Times New Roman" panose="02020603050405020304" pitchFamily="18" charset="0"/>
              </a:rPr>
              <a:t>Uporabnik namesto nakupa sklene najemno pogodbo z dobaviteljem osebnega avtomobila:</a:t>
            </a:r>
          </a:p>
          <a:p>
            <a:pPr lvl="1"/>
            <a:r>
              <a:rPr lang="sl-SI" dirty="0">
                <a:effectLst/>
                <a:latin typeface="Times New Roman" panose="02020603050405020304" pitchFamily="18" charset="0"/>
                <a:cs typeface="Times New Roman" panose="02020603050405020304" pitchFamily="18" charset="0"/>
              </a:rPr>
              <a:t>Pravica do uporabe 5 let</a:t>
            </a:r>
          </a:p>
          <a:p>
            <a:pPr lvl="1"/>
            <a:r>
              <a:rPr lang="sl-SI" dirty="0">
                <a:effectLst/>
                <a:latin typeface="Times New Roman" panose="02020603050405020304" pitchFamily="18" charset="0"/>
                <a:ea typeface="ＭＳ Ｐゴシック" charset="0"/>
                <a:cs typeface="Times New Roman" panose="02020603050405020304" pitchFamily="18" charset="0"/>
              </a:rPr>
              <a:t>Pravica do servisiranja/vzdrževanja 5 let</a:t>
            </a:r>
          </a:p>
          <a:p>
            <a:pPr lvl="1"/>
            <a:r>
              <a:rPr lang="sl-SI" dirty="0">
                <a:effectLst/>
                <a:latin typeface="Times New Roman" panose="02020603050405020304" pitchFamily="18" charset="0"/>
                <a:ea typeface="ＭＳ Ｐゴシック" charset="0"/>
                <a:cs typeface="Times New Roman" panose="02020603050405020304" pitchFamily="18" charset="0"/>
              </a:rPr>
              <a:t>Uporabnik ne more uporabiti vozila za zavarovanje dolgov proti tretjim</a:t>
            </a:r>
          </a:p>
          <a:p>
            <a:pPr lvl="1"/>
            <a:r>
              <a:rPr lang="en-GB" dirty="0" err="1">
                <a:effectLst/>
                <a:latin typeface="Times New Roman" panose="02020603050405020304" pitchFamily="18" charset="0"/>
                <a:cs typeface="Times New Roman" panose="02020603050405020304" pitchFamily="18" charset="0"/>
              </a:rPr>
              <a:t>Dobavitelj</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ostane</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lastnik</a:t>
            </a:r>
            <a:endParaRPr lang="en-GB" i="1" dirty="0">
              <a:effectLst/>
              <a:latin typeface="Times New Roman" panose="02020603050405020304" pitchFamily="18" charset="0"/>
              <a:cs typeface="Times New Roman" panose="02020603050405020304" pitchFamily="18" charset="0"/>
            </a:endParaRPr>
          </a:p>
          <a:p>
            <a:pPr lvl="2"/>
            <a:r>
              <a:rPr lang="en-GB" sz="2600" dirty="0" err="1">
                <a:effectLst/>
                <a:latin typeface="Times New Roman" panose="02020603050405020304" pitchFamily="18" charset="0"/>
                <a:cs typeface="Times New Roman" panose="02020603050405020304" pitchFamily="18" charset="0"/>
              </a:rPr>
              <a:t>Ločitvena</a:t>
            </a:r>
            <a:r>
              <a:rPr lang="en-GB" sz="2600" dirty="0">
                <a:effectLst/>
                <a:latin typeface="Times New Roman" panose="02020603050405020304" pitchFamily="18" charset="0"/>
                <a:cs typeface="Times New Roman" panose="02020603050405020304" pitchFamily="18" charset="0"/>
              </a:rPr>
              <a:t> </a:t>
            </a:r>
            <a:r>
              <a:rPr lang="en-GB" sz="2600" dirty="0" err="1">
                <a:effectLst/>
                <a:latin typeface="Times New Roman" panose="02020603050405020304" pitchFamily="18" charset="0"/>
                <a:cs typeface="Times New Roman" panose="02020603050405020304" pitchFamily="18" charset="0"/>
              </a:rPr>
              <a:t>pravica</a:t>
            </a:r>
            <a:r>
              <a:rPr lang="en-GB" sz="2600" dirty="0">
                <a:effectLst/>
                <a:latin typeface="Times New Roman" panose="02020603050405020304" pitchFamily="18" charset="0"/>
                <a:cs typeface="Times New Roman" panose="02020603050405020304" pitchFamily="18" charset="0"/>
              </a:rPr>
              <a:t> v </a:t>
            </a:r>
            <a:r>
              <a:rPr lang="en-GB" sz="2600" dirty="0" err="1">
                <a:effectLst/>
                <a:latin typeface="Times New Roman" panose="02020603050405020304" pitchFamily="18" charset="0"/>
                <a:cs typeface="Times New Roman" panose="02020603050405020304" pitchFamily="18" charset="0"/>
              </a:rPr>
              <a:t>stečaju</a:t>
            </a:r>
            <a:r>
              <a:rPr lang="en-GB" sz="2600" dirty="0">
                <a:effectLst/>
                <a:latin typeface="Times New Roman" panose="02020603050405020304" pitchFamily="18" charset="0"/>
                <a:cs typeface="Times New Roman" panose="02020603050405020304" pitchFamily="18" charset="0"/>
              </a:rPr>
              <a:t> </a:t>
            </a:r>
            <a:r>
              <a:rPr lang="en-GB" sz="2600" dirty="0" err="1">
                <a:effectLst/>
                <a:latin typeface="Times New Roman" panose="02020603050405020304" pitchFamily="18" charset="0"/>
                <a:cs typeface="Times New Roman" panose="02020603050405020304" pitchFamily="18" charset="0"/>
              </a:rPr>
              <a:t>uporabnika</a:t>
            </a:r>
            <a:r>
              <a:rPr lang="en-GB" sz="2600" dirty="0">
                <a:effectLst/>
                <a:latin typeface="Times New Roman" panose="02020603050405020304" pitchFamily="18" charset="0"/>
                <a:cs typeface="Times New Roman" panose="02020603050405020304" pitchFamily="18" charset="0"/>
              </a:rPr>
              <a:t> </a:t>
            </a:r>
          </a:p>
          <a:p>
            <a:r>
              <a:rPr lang="en-GB" dirty="0">
                <a:effectLst/>
                <a:latin typeface="Times New Roman" panose="02020603050405020304" pitchFamily="18" charset="0"/>
                <a:cs typeface="Times New Roman" panose="02020603050405020304" pitchFamily="18" charset="0"/>
              </a:rPr>
              <a:t>Problem: </a:t>
            </a:r>
            <a:r>
              <a:rPr lang="en-GB" dirty="0" err="1">
                <a:effectLst/>
                <a:latin typeface="Times New Roman" panose="02020603050405020304" pitchFamily="18" charset="0"/>
                <a:cs typeface="Times New Roman" panose="02020603050405020304" pitchFamily="18" charset="0"/>
              </a:rPr>
              <a:t>stečaj</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dobavitelja</a:t>
            </a:r>
            <a:r>
              <a:rPr lang="en-GB" dirty="0">
                <a:effectLst/>
                <a:latin typeface="Times New Roman" panose="02020603050405020304" pitchFamily="18" charset="0"/>
                <a:cs typeface="Times New Roman" panose="02020603050405020304" pitchFamily="18" charset="0"/>
              </a:rPr>
              <a:t>:</a:t>
            </a:r>
            <a:r>
              <a:rPr lang="en-GB" i="1" dirty="0">
                <a:effectLst/>
                <a:latin typeface="Times New Roman" panose="02020603050405020304" pitchFamily="18" charset="0"/>
                <a:cs typeface="Times New Roman" panose="02020603050405020304" pitchFamily="18" charset="0"/>
              </a:rPr>
              <a:t> </a:t>
            </a:r>
          </a:p>
          <a:p>
            <a:pPr lvl="1"/>
            <a:r>
              <a:rPr lang="en-GB" dirty="0" err="1">
                <a:effectLst/>
                <a:latin typeface="Times New Roman" panose="02020603050405020304" pitchFamily="18" charset="0"/>
                <a:cs typeface="Times New Roman" panose="02020603050405020304" pitchFamily="18" charset="0"/>
              </a:rPr>
              <a:t>Odvzem</a:t>
            </a:r>
            <a:r>
              <a:rPr lang="en-GB" dirty="0">
                <a:effectLst/>
                <a:latin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cs typeface="Times New Roman" panose="02020603050405020304" pitchFamily="18" charset="0"/>
              </a:rPr>
              <a:t>avtomobila</a:t>
            </a:r>
            <a:r>
              <a:rPr lang="en-GB" dirty="0">
                <a:effectLst/>
                <a:latin typeface="Times New Roman" panose="02020603050405020304" pitchFamily="18" charset="0"/>
                <a:cs typeface="Times New Roman" panose="02020603050405020304" pitchFamily="18" charset="0"/>
              </a:rPr>
              <a:t>?</a:t>
            </a:r>
          </a:p>
          <a:p>
            <a:pPr lvl="1"/>
            <a:r>
              <a:rPr lang="en-GB" dirty="0" err="1">
                <a:effectLst/>
                <a:latin typeface="Times New Roman" panose="02020603050405020304" pitchFamily="18" charset="0"/>
                <a:cs typeface="Times New Roman" panose="02020603050405020304" pitchFamily="18" charset="0"/>
              </a:rPr>
              <a:t>Pravice</a:t>
            </a:r>
            <a:r>
              <a:rPr lang="en-GB" dirty="0">
                <a:effectLst/>
                <a:latin typeface="Times New Roman" panose="02020603050405020304" pitchFamily="18" charset="0"/>
                <a:cs typeface="Times New Roman" panose="02020603050405020304" pitchFamily="18" charset="0"/>
              </a:rPr>
              <a:t> glede </a:t>
            </a:r>
            <a:r>
              <a:rPr lang="en-GB" dirty="0" err="1">
                <a:effectLst/>
                <a:latin typeface="Times New Roman" panose="02020603050405020304" pitchFamily="18" charset="0"/>
                <a:cs typeface="Times New Roman" panose="02020603050405020304" pitchFamily="18" charset="0"/>
              </a:rPr>
              <a:t>vzdrževanja</a:t>
            </a:r>
            <a:r>
              <a:rPr lang="en-GB" dirty="0">
                <a:effectLst/>
                <a:latin typeface="Times New Roman" panose="02020603050405020304" pitchFamily="18" charset="0"/>
                <a:cs typeface="Times New Roman" panose="02020603050405020304" pitchFamily="18" charset="0"/>
              </a:rPr>
              <a:t> do </a:t>
            </a:r>
            <a:r>
              <a:rPr lang="en-GB" dirty="0" err="1">
                <a:effectLst/>
                <a:latin typeface="Times New Roman" panose="02020603050405020304" pitchFamily="18" charset="0"/>
                <a:cs typeface="Times New Roman" panose="02020603050405020304" pitchFamily="18" charset="0"/>
              </a:rPr>
              <a:t>preostanka</a:t>
            </a:r>
            <a:r>
              <a:rPr lang="en-GB" dirty="0">
                <a:effectLst/>
                <a:latin typeface="Times New Roman" panose="02020603050405020304" pitchFamily="18" charset="0"/>
                <a:cs typeface="Times New Roman" panose="02020603050405020304" pitchFamily="18" charset="0"/>
              </a:rPr>
              <a:t> 5 let</a:t>
            </a:r>
            <a:r>
              <a:rPr lang="en-GB" dirty="0">
                <a:effectLst/>
              </a:rPr>
              <a:t>?</a:t>
            </a:r>
          </a:p>
          <a:p>
            <a:endParaRPr lang="sl-SI" dirty="0">
              <a:effectLst/>
              <a:latin typeface="Times New Roman" panose="02020603050405020304" pitchFamily="18" charset="0"/>
              <a:ea typeface="ＭＳ Ｐゴシック" charset="0"/>
              <a:cs typeface="Times New Roman" panose="02020603050405020304" pitchFamily="18" charset="0"/>
            </a:endParaRPr>
          </a:p>
          <a:p>
            <a:pPr lvl="1">
              <a:defRPr/>
            </a:pPr>
            <a:endParaRPr lang="sl-SI" dirty="0">
              <a:effectLst/>
              <a:latin typeface="Tahoma" charset="0"/>
              <a:ea typeface="ＭＳ Ｐゴシック" charset="0"/>
            </a:endParaRPr>
          </a:p>
          <a:p>
            <a:pPr>
              <a:buFontTx/>
              <a:buNone/>
              <a:defRPr/>
            </a:pPr>
            <a:endParaRPr lang="sl-SI" dirty="0">
              <a:effectLst/>
              <a:latin typeface="Tahoma" charset="0"/>
              <a:ea typeface="ＭＳ Ｐゴシック" charset="0"/>
              <a:cs typeface="ＭＳ Ｐゴシック" charset="0"/>
            </a:endParaRPr>
          </a:p>
          <a:p>
            <a:pPr lvl="1">
              <a:defRPr/>
            </a:pPr>
            <a:endParaRPr lang="sl-SI" dirty="0">
              <a:effectLst/>
              <a:latin typeface="Tahoma" charset="0"/>
              <a:ea typeface="ＭＳ Ｐゴシック" charset="0"/>
            </a:endParaRPr>
          </a:p>
        </p:txBody>
      </p:sp>
      <p:sp>
        <p:nvSpPr>
          <p:cNvPr id="4" name="Slide Number Placeholder 3"/>
          <p:cNvSpPr txBox="1">
            <a:spLocks noGrp="1"/>
          </p:cNvSpPr>
          <p:nvPr/>
        </p:nvSpPr>
        <p:spPr bwMode="auto">
          <a:xfrm>
            <a:off x="6553200" y="6245225"/>
            <a:ext cx="2133600" cy="476250"/>
          </a:xfrm>
          <a:prstGeom prst="rect">
            <a:avLst/>
          </a:prstGeom>
          <a:noFill/>
          <a:ln>
            <a:miter lim="800000"/>
            <a:headEnd/>
            <a:tailEnd/>
          </a:ln>
        </p:spPr>
        <p:txBody>
          <a:bodyPr anchor="b"/>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r" eaLnBrk="1" hangingPunct="1">
              <a:defRPr/>
            </a:pPr>
            <a:fld id="{79867F88-5AB6-BC49-84D9-DF397B1522D8}" type="slidenum">
              <a:rPr lang="en-US" sz="1400" smtClean="0">
                <a:effectLst>
                  <a:outerShdw blurRad="38100" dist="38100" dir="2700000" algn="tl">
                    <a:srgbClr val="000000"/>
                  </a:outerShdw>
                </a:effectLst>
                <a:latin typeface="Arial" charset="0"/>
              </a:rPr>
              <a:pPr algn="r" eaLnBrk="1" hangingPunct="1">
                <a:defRPr/>
              </a:pPr>
              <a:t>6</a:t>
            </a:fld>
            <a:endParaRPr lang="en-US" sz="1400">
              <a:effectLst>
                <a:outerShdw blurRad="38100" dist="38100" dir="2700000" algn="tl">
                  <a:srgbClr val="000000"/>
                </a:outerShdw>
              </a:effectLst>
              <a:latin typeface="Arial" charset="0"/>
            </a:endParaRPr>
          </a:p>
        </p:txBody>
      </p:sp>
      <p:sp>
        <p:nvSpPr>
          <p:cNvPr id="2" name="Footer Placeholder 1"/>
          <p:cNvSpPr>
            <a:spLocks noGrp="1"/>
          </p:cNvSpPr>
          <p:nvPr>
            <p:ph type="ftr" sz="quarter" idx="11"/>
          </p:nvPr>
        </p:nvSpPr>
        <p:spPr/>
        <p:txBody>
          <a:bodyPr/>
          <a:lstStyle/>
          <a:p>
            <a:pPr>
              <a:defRPr/>
            </a:pPr>
            <a:endParaRPr lang="en-US"/>
          </a:p>
        </p:txBody>
      </p:sp>
      <p:sp>
        <p:nvSpPr>
          <p:cNvPr id="3" name="Slide Number Placeholder 2"/>
          <p:cNvSpPr>
            <a:spLocks noGrp="1"/>
          </p:cNvSpPr>
          <p:nvPr>
            <p:ph type="sldNum" sz="quarter" idx="12"/>
          </p:nvPr>
        </p:nvSpPr>
        <p:spPr/>
        <p:txBody>
          <a:bodyPr/>
          <a:lstStyle/>
          <a:p>
            <a:pPr>
              <a:defRPr/>
            </a:pPr>
            <a:fld id="{834288F2-528D-034A-8EB5-69F2EA1931C2}" type="slidenum">
              <a:rPr lang="en-US" smtClean="0"/>
              <a:pPr>
                <a:defRPr/>
              </a:pPr>
              <a:t>6</a:t>
            </a:fld>
            <a:endParaRPr lang="en-US"/>
          </a:p>
        </p:txBody>
      </p:sp>
    </p:spTree>
    <p:extLst>
      <p:ext uri="{BB962C8B-B14F-4D97-AF65-F5344CB8AC3E}">
        <p14:creationId xmlns:p14="http://schemas.microsoft.com/office/powerpoint/2010/main" val="1517417047"/>
      </p:ext>
    </p:extLst>
  </p:cSld>
  <p:clrMapOvr>
    <a:masterClrMapping/>
  </p:clrMapOvr>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52170</TotalTime>
  <Words>449</Words>
  <Application>Microsoft Office PowerPoint</Application>
  <PresentationFormat>Diaprojekcija na zaslonu (4:3)</PresentationFormat>
  <Paragraphs>84</Paragraphs>
  <Slides>6</Slides>
  <Notes>4</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6</vt:i4>
      </vt:variant>
    </vt:vector>
  </HeadingPairs>
  <TitlesOfParts>
    <vt:vector size="13" baseType="lpstr">
      <vt:lpstr>ＭＳ Ｐゴシック</vt:lpstr>
      <vt:lpstr>.SF NS</vt:lpstr>
      <vt:lpstr>Arial</vt:lpstr>
      <vt:lpstr>Tahoma</vt:lpstr>
      <vt:lpstr>Times New Roman</vt:lpstr>
      <vt:lpstr>Wingdings</vt:lpstr>
      <vt:lpstr>Ocean</vt:lpstr>
      <vt:lpstr>Servitizacija: razvrednotenje lastninske pravice? </vt:lpstr>
      <vt:lpstr>Uvod</vt:lpstr>
      <vt:lpstr>Stvarnopravni vidiki</vt:lpstr>
      <vt:lpstr>Cirkularna gradnja</vt:lpstr>
      <vt:lpstr>Premičnine </vt:lpstr>
      <vt:lpstr>Premičnine </vt:lpstr>
    </vt:vector>
  </TitlesOfParts>
  <Company>Pravna fakulteta Maribor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 Appointment</dc:title>
  <dc:creator>Matjaž Tratnik</dc:creator>
  <cp:lastModifiedBy>Janja Hojnik</cp:lastModifiedBy>
  <cp:revision>296</cp:revision>
  <dcterms:created xsi:type="dcterms:W3CDTF">2007-12-11T10:39:57Z</dcterms:created>
  <dcterms:modified xsi:type="dcterms:W3CDTF">2026-03-20T13:54:36Z</dcterms:modified>
</cp:coreProperties>
</file>