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78" r:id="rId5"/>
    <p:sldId id="260" r:id="rId6"/>
    <p:sldId id="274" r:id="rId7"/>
    <p:sldId id="261" r:id="rId8"/>
    <p:sldId id="269" r:id="rId9"/>
    <p:sldId id="270" r:id="rId10"/>
    <p:sldId id="262" r:id="rId11"/>
    <p:sldId id="263" r:id="rId12"/>
    <p:sldId id="279" r:id="rId13"/>
    <p:sldId id="275" r:id="rId14"/>
    <p:sldId id="276" r:id="rId15"/>
    <p:sldId id="272" r:id="rId16"/>
    <p:sldId id="264" r:id="rId17"/>
    <p:sldId id="277" r:id="rId18"/>
    <p:sldId id="265" r:id="rId19"/>
    <p:sldId id="266" r:id="rId20"/>
    <p:sldId id="273" r:id="rId2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5297817-7945-46F9-956A-7FA09534CD43}" type="datetimeFigureOut">
              <a:rPr lang="sl-SI" smtClean="0"/>
              <a:t>20. 01. 2017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3992A4D-4D72-411C-837F-F73B735454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129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7817-7945-46F9-956A-7FA09534CD43}" type="datetimeFigureOut">
              <a:rPr lang="sl-SI" smtClean="0"/>
              <a:t>20. 01. 2017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2A4D-4D72-411C-837F-F73B735454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894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5297817-7945-46F9-956A-7FA09534CD43}" type="datetimeFigureOut">
              <a:rPr lang="sl-SI" smtClean="0"/>
              <a:t>20. 01. 2017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3992A4D-4D72-411C-837F-F73B735454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780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7817-7945-46F9-956A-7FA09534CD43}" type="datetimeFigureOut">
              <a:rPr lang="sl-SI" smtClean="0"/>
              <a:t>20. 01. 2017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3992A4D-4D72-411C-837F-F73B735454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297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5297817-7945-46F9-956A-7FA09534CD43}" type="datetimeFigureOut">
              <a:rPr lang="sl-SI" smtClean="0"/>
              <a:t>20. 01. 2017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3992A4D-4D72-411C-837F-F73B735454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539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7817-7945-46F9-956A-7FA09534CD43}" type="datetimeFigureOut">
              <a:rPr lang="sl-SI" smtClean="0"/>
              <a:t>20. 01. 2017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2A4D-4D72-411C-837F-F73B735454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37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7817-7945-46F9-956A-7FA09534CD43}" type="datetimeFigureOut">
              <a:rPr lang="sl-SI" smtClean="0"/>
              <a:t>20. 01. 2017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2A4D-4D72-411C-837F-F73B735454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508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7817-7945-46F9-956A-7FA09534CD43}" type="datetimeFigureOut">
              <a:rPr lang="sl-SI" smtClean="0"/>
              <a:t>20. 01. 2017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2A4D-4D72-411C-837F-F73B735454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46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7817-7945-46F9-956A-7FA09534CD43}" type="datetimeFigureOut">
              <a:rPr lang="sl-SI" smtClean="0"/>
              <a:t>20. 01. 2017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2A4D-4D72-411C-837F-F73B735454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106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5297817-7945-46F9-956A-7FA09534CD43}" type="datetimeFigureOut">
              <a:rPr lang="sl-SI" smtClean="0"/>
              <a:t>20. 01. 2017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3992A4D-4D72-411C-837F-F73B735454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920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7817-7945-46F9-956A-7FA09534CD43}" type="datetimeFigureOut">
              <a:rPr lang="sl-SI" smtClean="0"/>
              <a:t>20. 01. 2017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2A4D-4D72-411C-837F-F73B735454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811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5297817-7945-46F9-956A-7FA09534CD43}" type="datetimeFigureOut">
              <a:rPr lang="sl-SI" smtClean="0"/>
              <a:t>20. 01. 2017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3992A4D-4D72-411C-837F-F73B73545486}" type="slidenum">
              <a:rPr lang="sl-SI" smtClean="0"/>
              <a:t>‹#›</a:t>
            </a:fld>
            <a:endParaRPr lang="sl-SI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538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tudenthotel.com/rotterdam/" TargetMode="External"/><Relationship Id="rId2" Type="http://schemas.openxmlformats.org/officeDocument/2006/relationships/hyperlink" Target="https://www.sshxl.nl/e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l.eur.nl/english/" TargetMode="External"/><Relationship Id="rId2" Type="http://schemas.openxmlformats.org/officeDocument/2006/relationships/hyperlink" Target="http://www.eur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sl.eur.nl/home/llm/ranking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l.eur.nl/fileadmin/ASSETS/frg/english/EH/English_Courses_2016-2017-6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8100" y="2107883"/>
            <a:ext cx="9144000" cy="339000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7000" b="1" dirty="0" smtClean="0"/>
              <a:t/>
            </a:r>
            <a:br>
              <a:rPr lang="sl-SI" sz="7000" b="1" dirty="0" smtClean="0"/>
            </a:br>
            <a:r>
              <a:rPr lang="sl-SI" sz="7000" b="1" dirty="0"/>
              <a:t/>
            </a:r>
            <a:br>
              <a:rPr lang="sl-SI" sz="7000" b="1" dirty="0"/>
            </a:br>
            <a:r>
              <a:rPr lang="sl-SI" sz="4400" b="1" dirty="0" smtClean="0"/>
              <a:t>ERASMUS +</a:t>
            </a:r>
            <a:br>
              <a:rPr lang="sl-SI" sz="4400" b="1" dirty="0" smtClean="0"/>
            </a:br>
            <a:r>
              <a:rPr lang="sl-SI" sz="4400" b="1" dirty="0"/>
              <a:t/>
            </a:r>
            <a:br>
              <a:rPr lang="sl-SI" sz="4400" b="1" dirty="0"/>
            </a:br>
            <a:r>
              <a:rPr lang="sl-SI" sz="4400" b="1" dirty="0" smtClean="0"/>
              <a:t>ROTTERDAM – ERASMUS UNIVERSITY ROTERDAM</a:t>
            </a:r>
            <a:r>
              <a:rPr lang="sl-SI" sz="2800" b="1" dirty="0" smtClean="0"/>
              <a:t/>
            </a:r>
            <a:br>
              <a:rPr lang="sl-SI" sz="2800" b="1" dirty="0" smtClean="0"/>
            </a:br>
            <a:r>
              <a:rPr lang="sl-SI" sz="7000" b="1" dirty="0" smtClean="0"/>
              <a:t/>
            </a:r>
            <a:br>
              <a:rPr lang="sl-SI" sz="7000" b="1" dirty="0" smtClean="0"/>
            </a:br>
            <a:r>
              <a:rPr lang="sl-SI" sz="7000" b="1" dirty="0" smtClean="0"/>
              <a:t>ROTTERDAM</a:t>
            </a:r>
            <a:br>
              <a:rPr lang="sl-SI" sz="7000" b="1" dirty="0" smtClean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sl-SI" sz="5000" dirty="0" smtClean="0"/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6" y="3085766"/>
            <a:ext cx="5609804" cy="330017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0" y="3085766"/>
            <a:ext cx="5675338" cy="33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ŠTUDIJ - IZPITI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4201"/>
          </a:xfrm>
        </p:spPr>
        <p:txBody>
          <a:bodyPr>
            <a:normAutofit/>
          </a:bodyPr>
          <a:lstStyle/>
          <a:p>
            <a:r>
              <a:rPr lang="sl-SI" dirty="0" smtClean="0"/>
              <a:t>Ni razlikovanja med </a:t>
            </a:r>
            <a:r>
              <a:rPr lang="sl-SI" dirty="0" err="1" smtClean="0"/>
              <a:t>erasmus</a:t>
            </a:r>
            <a:r>
              <a:rPr lang="sl-SI" dirty="0" smtClean="0"/>
              <a:t> in rednimi magistrskimi študenti!</a:t>
            </a:r>
          </a:p>
          <a:p>
            <a:r>
              <a:rPr lang="sl-SI" dirty="0" smtClean="0"/>
              <a:t>Izpit traja 3 ure (od 18.30 – 21.30). Večinoma so </a:t>
            </a:r>
            <a:r>
              <a:rPr lang="sl-SI" dirty="0" err="1" smtClean="0"/>
              <a:t>closed</a:t>
            </a:r>
            <a:r>
              <a:rPr lang="sl-SI" dirty="0" smtClean="0"/>
              <a:t> </a:t>
            </a:r>
            <a:r>
              <a:rPr lang="sl-SI" dirty="0" err="1" smtClean="0"/>
              <a:t>book</a:t>
            </a:r>
            <a:r>
              <a:rPr lang="sl-SI" dirty="0" smtClean="0"/>
              <a:t> narave, lahko pa si zraven prinesete hrano in pijačo </a:t>
            </a:r>
            <a:r>
              <a:rPr lang="sl-SI" dirty="0" smtClean="0">
                <a:sym typeface="Wingdings" panose="05000000000000000000" pitchFamily="2" charset="2"/>
              </a:rPr>
              <a:t>. </a:t>
            </a:r>
          </a:p>
          <a:p>
            <a:r>
              <a:rPr lang="sl-SI" dirty="0" smtClean="0"/>
              <a:t>Dolžini izpita je primeren njegov obseg. "</a:t>
            </a:r>
            <a:r>
              <a:rPr lang="sl-SI" dirty="0"/>
              <a:t>T</a:t>
            </a:r>
            <a:r>
              <a:rPr lang="sl-SI" dirty="0" smtClean="0"/>
              <a:t>ega ne bo na izpitu" </a:t>
            </a:r>
            <a:r>
              <a:rPr lang="sl-SI" dirty="0" smtClean="0"/>
              <a:t>princip </a:t>
            </a:r>
            <a:r>
              <a:rPr lang="sl-SI" dirty="0" smtClean="0"/>
              <a:t>odpade.  Dobite torej cca.15 esejskih vprašanj v vrednosti 6 do 10 točk ali cca. 60 krajših vprašanj v vrednosti 1-3 točke. </a:t>
            </a:r>
          </a:p>
          <a:p>
            <a:r>
              <a:rPr lang="sl-SI" dirty="0" smtClean="0"/>
              <a:t>Težavnost: odvisna od posameznika, veliko pa pove dejstvo da 5. septembra (prvi dan) sredi dneva v knjižnici ni bilo prostega sedeža. </a:t>
            </a:r>
          </a:p>
          <a:p>
            <a:pPr lvl="1"/>
            <a:r>
              <a:rPr lang="sl-SI" dirty="0" smtClean="0"/>
              <a:t>Študentje tu veliko in sproti študirajo, kar je logično, glede na to da imaš na vsak mesec in pol vsaj 2 izpita. Kot že omenjeno, </a:t>
            </a:r>
            <a:r>
              <a:rPr lang="sl-SI" dirty="0"/>
              <a:t>je veliko tudi </a:t>
            </a:r>
            <a:r>
              <a:rPr lang="sl-SI" dirty="0" smtClean="0"/>
              <a:t>tedenskih nalog. </a:t>
            </a:r>
          </a:p>
          <a:p>
            <a:r>
              <a:rPr lang="sl-SI" dirty="0" err="1" smtClean="0"/>
              <a:t>Dutch</a:t>
            </a:r>
            <a:r>
              <a:rPr lang="sl-SI" dirty="0" smtClean="0"/>
              <a:t> </a:t>
            </a:r>
            <a:r>
              <a:rPr lang="sl-SI" dirty="0" err="1" smtClean="0"/>
              <a:t>grading</a:t>
            </a:r>
            <a:r>
              <a:rPr lang="sl-SI" dirty="0" smtClean="0"/>
              <a:t> </a:t>
            </a:r>
            <a:r>
              <a:rPr lang="sl-SI" dirty="0" err="1" smtClean="0"/>
              <a:t>system</a:t>
            </a:r>
            <a:r>
              <a:rPr lang="sl-SI" dirty="0"/>
              <a:t>:</a:t>
            </a:r>
            <a:endParaRPr lang="sl-SI" dirty="0" smtClean="0"/>
          </a:p>
          <a:p>
            <a:pPr lvl="1"/>
            <a:r>
              <a:rPr lang="sl-SI" dirty="0" smtClean="0"/>
              <a:t>de </a:t>
            </a:r>
            <a:r>
              <a:rPr lang="sl-SI" dirty="0" err="1" smtClean="0"/>
              <a:t>iure</a:t>
            </a:r>
            <a:r>
              <a:rPr lang="sl-SI" dirty="0" smtClean="0"/>
              <a:t> 1-10, </a:t>
            </a:r>
            <a:r>
              <a:rPr lang="sl-SI" dirty="0"/>
              <a:t>6</a:t>
            </a:r>
            <a:r>
              <a:rPr lang="sl-SI" dirty="0" smtClean="0"/>
              <a:t> </a:t>
            </a:r>
            <a:r>
              <a:rPr lang="sl-SI" dirty="0" smtClean="0"/>
              <a:t>je pozitivno. </a:t>
            </a:r>
          </a:p>
          <a:p>
            <a:pPr lvl="1"/>
            <a:r>
              <a:rPr lang="sl-SI" dirty="0"/>
              <a:t>d</a:t>
            </a:r>
            <a:r>
              <a:rPr lang="sl-SI" dirty="0" smtClean="0"/>
              <a:t>e </a:t>
            </a:r>
            <a:r>
              <a:rPr lang="sl-SI" dirty="0" err="1" smtClean="0"/>
              <a:t>facto</a:t>
            </a:r>
            <a:r>
              <a:rPr lang="sl-SI" dirty="0" smtClean="0"/>
              <a:t>: 6-8 (po načelu 10 za bogove, 9 za profesorje). </a:t>
            </a:r>
          </a:p>
        </p:txBody>
      </p:sp>
    </p:spTree>
    <p:extLst>
      <p:ext uri="{BB962C8B-B14F-4D97-AF65-F5344CB8AC3E}">
        <p14:creationId xmlns:p14="http://schemas.microsoft.com/office/powerpoint/2010/main" val="208940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93117"/>
            <a:ext cx="10515600" cy="926962"/>
          </a:xfrm>
        </p:spPr>
        <p:txBody>
          <a:bodyPr>
            <a:normAutofit/>
          </a:bodyPr>
          <a:lstStyle/>
          <a:p>
            <a:pPr algn="ctr"/>
            <a:r>
              <a:rPr lang="sl-SI" dirty="0" smtClean="0"/>
              <a:t>KORISTNE INFORMACIJE - HRANA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95739" y="1292088"/>
            <a:ext cx="10658061" cy="5565912"/>
          </a:xfrm>
        </p:spPr>
        <p:txBody>
          <a:bodyPr>
            <a:normAutofit/>
          </a:bodyPr>
          <a:lstStyle/>
          <a:p>
            <a:pPr lvl="1"/>
            <a:r>
              <a:rPr lang="sl-SI" dirty="0" smtClean="0"/>
              <a:t>Bonov </a:t>
            </a:r>
            <a:r>
              <a:rPr lang="sl-SI" dirty="0" smtClean="0"/>
              <a:t>ni</a:t>
            </a:r>
            <a:r>
              <a:rPr lang="sl-SI" dirty="0" smtClean="0"/>
              <a:t>. Na </a:t>
            </a:r>
            <a:r>
              <a:rPr lang="sl-SI" dirty="0" err="1" smtClean="0"/>
              <a:t>campusu</a:t>
            </a:r>
            <a:r>
              <a:rPr lang="sl-SI" dirty="0" smtClean="0"/>
              <a:t> so 3 različne menze: obrok po </a:t>
            </a:r>
            <a:r>
              <a:rPr lang="sl-SI" dirty="0" err="1" smtClean="0"/>
              <a:t>principu"glih</a:t>
            </a:r>
            <a:r>
              <a:rPr lang="sl-SI" dirty="0" smtClean="0"/>
              <a:t> </a:t>
            </a:r>
            <a:r>
              <a:rPr lang="sl-SI" dirty="0"/>
              <a:t>tok da 2 uri nisi lačen</a:t>
            </a:r>
            <a:r>
              <a:rPr lang="sl-SI" dirty="0" smtClean="0"/>
              <a:t>", </a:t>
            </a:r>
            <a:r>
              <a:rPr lang="sl-SI" dirty="0"/>
              <a:t>ki pa se s 3-hodnim obrokom v Sloveniji nikakor ne more primerjati (niti po velikosti porcije niti po kvaliteti). </a:t>
            </a:r>
            <a:endParaRPr lang="sl-SI" dirty="0" smtClean="0"/>
          </a:p>
          <a:p>
            <a:pPr lvl="2"/>
            <a:r>
              <a:rPr lang="sl-SI" dirty="0" err="1" smtClean="0"/>
              <a:t>food</a:t>
            </a:r>
            <a:r>
              <a:rPr lang="sl-SI" dirty="0" smtClean="0"/>
              <a:t> </a:t>
            </a:r>
            <a:r>
              <a:rPr lang="sl-SI" dirty="0" err="1" smtClean="0"/>
              <a:t>court</a:t>
            </a:r>
            <a:r>
              <a:rPr lang="sl-SI" dirty="0" smtClean="0"/>
              <a:t>, kjer za 5-10€ dobite soliden </a:t>
            </a:r>
            <a:r>
              <a:rPr lang="sl-SI" dirty="0" err="1" smtClean="0"/>
              <a:t>fast-food</a:t>
            </a:r>
            <a:r>
              <a:rPr lang="sl-SI" dirty="0" smtClean="0"/>
              <a:t> obrok – predvsem turška in azijska hrana</a:t>
            </a:r>
          </a:p>
          <a:p>
            <a:pPr lvl="2"/>
            <a:r>
              <a:rPr lang="sl-SI" dirty="0" smtClean="0"/>
              <a:t>obrok v </a:t>
            </a:r>
            <a:r>
              <a:rPr lang="sl-SI" dirty="0" err="1" smtClean="0"/>
              <a:t>kafeteriji</a:t>
            </a:r>
            <a:r>
              <a:rPr lang="sl-SI" dirty="0" smtClean="0"/>
              <a:t> je cenejši, za 4€ dobite recimo rižoto</a:t>
            </a:r>
          </a:p>
          <a:p>
            <a:pPr lvl="2"/>
            <a:r>
              <a:rPr lang="sl-SI" dirty="0" smtClean="0"/>
              <a:t>v stavbi fakultete za management dobite celega (!) piščanca s krompirjem in solato za 8€</a:t>
            </a:r>
          </a:p>
          <a:p>
            <a:pPr lvl="2"/>
            <a:r>
              <a:rPr lang="sl-SI" dirty="0" smtClean="0"/>
              <a:t>Na </a:t>
            </a:r>
            <a:r>
              <a:rPr lang="sl-SI" dirty="0" err="1" smtClean="0"/>
              <a:t>campusu</a:t>
            </a:r>
            <a:r>
              <a:rPr lang="sl-SI" dirty="0" smtClean="0"/>
              <a:t> je tudi Spar, kjer lahko za 0,80€ dobite žemljo, rogljiček, za 5.5€ solato itd. </a:t>
            </a:r>
          </a:p>
          <a:p>
            <a:pPr lvl="1"/>
            <a:r>
              <a:rPr lang="sl-SI" dirty="0" smtClean="0"/>
              <a:t>V trgovini se dobi vse za malce višjo ceno kot v Sloveniji, vendar je boljša možnost tržnica na </a:t>
            </a:r>
            <a:r>
              <a:rPr lang="sl-SI" dirty="0" err="1" smtClean="0"/>
              <a:t>Blaaku</a:t>
            </a:r>
            <a:r>
              <a:rPr lang="sl-SI" dirty="0" smtClean="0"/>
              <a:t> ob torkih in sobotah, kjer lahko dobite </a:t>
            </a:r>
            <a:r>
              <a:rPr lang="sl-SI" u="sng" dirty="0" smtClean="0"/>
              <a:t>vse </a:t>
            </a:r>
            <a:r>
              <a:rPr lang="sl-SI" dirty="0" smtClean="0"/>
              <a:t>(sadje, zelenjava, sir, meso, ribe, sladkarije, </a:t>
            </a:r>
            <a:r>
              <a:rPr lang="sl-SI" dirty="0" smtClean="0"/>
              <a:t>posoda</a:t>
            </a:r>
            <a:r>
              <a:rPr lang="sl-SI" dirty="0" smtClean="0"/>
              <a:t>, posteljnina, cvetje, pripomočki za osebno higieno, avdio pripomočki, nakit, spominki…), za načeloma nižjo ceno kot v trgovini. Primerjava: avokado v trgovini 1,10€, 4 avokadi na tržnici 1€. </a:t>
            </a:r>
            <a:endParaRPr lang="sl-SI" dirty="0"/>
          </a:p>
          <a:p>
            <a:pPr lvl="1"/>
            <a:r>
              <a:rPr lang="sl-SI" dirty="0" smtClean="0"/>
              <a:t>Restavracije: poleg nacionalnih najdete tudi italijanske, turške, indonezijske, argentinske, korejske, vietnamske… Cena za obrok je v povprečju 8-15€, steklenica vina 20€, </a:t>
            </a:r>
            <a:r>
              <a:rPr lang="sl-SI" dirty="0" err="1" smtClean="0"/>
              <a:t>all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can</a:t>
            </a:r>
            <a:r>
              <a:rPr lang="sl-SI" dirty="0" smtClean="0"/>
              <a:t> </a:t>
            </a:r>
            <a:r>
              <a:rPr lang="sl-SI" dirty="0" err="1" smtClean="0"/>
              <a:t>eat</a:t>
            </a:r>
            <a:r>
              <a:rPr lang="sl-SI" dirty="0" smtClean="0"/>
              <a:t> varianta: kosilo: 15€, večerja: 25€. </a:t>
            </a:r>
          </a:p>
        </p:txBody>
      </p:sp>
    </p:spTree>
    <p:extLst>
      <p:ext uri="{BB962C8B-B14F-4D97-AF65-F5344CB8AC3E}">
        <p14:creationId xmlns:p14="http://schemas.microsoft.com/office/powerpoint/2010/main" val="40309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KULINARIČNI "UŽITKI"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62845" y="2717830"/>
            <a:ext cx="3679825" cy="2069901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4023" y="2493649"/>
            <a:ext cx="2654998" cy="149343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4211" y="2750574"/>
            <a:ext cx="3829510" cy="215409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" t="23684" r="-595" b="14727"/>
          <a:stretch/>
        </p:blipFill>
        <p:spPr>
          <a:xfrm>
            <a:off x="2411830" y="4678293"/>
            <a:ext cx="1670273" cy="18288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262" y="1912868"/>
            <a:ext cx="2690813" cy="478366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321" y="1912868"/>
            <a:ext cx="2205653" cy="392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1" y="443734"/>
            <a:ext cx="11029616" cy="1013800"/>
          </a:xfrm>
        </p:spPr>
        <p:txBody>
          <a:bodyPr/>
          <a:lstStyle/>
          <a:p>
            <a:pPr algn="ctr"/>
            <a:r>
              <a:rPr lang="sl-SI" dirty="0" smtClean="0"/>
              <a:t>KORISTNE INFORMACIJE - PREVOZ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05847" y="1209056"/>
            <a:ext cx="11380305" cy="4870174"/>
          </a:xfrm>
        </p:spPr>
        <p:txBody>
          <a:bodyPr>
            <a:normAutofit/>
          </a:bodyPr>
          <a:lstStyle/>
          <a:p>
            <a:r>
              <a:rPr lang="sl-SI" dirty="0"/>
              <a:t>PREVOZ: tram (po mestu – krajše razdalje), metro (po mestu – daljše razdalje), </a:t>
            </a:r>
            <a:r>
              <a:rPr lang="sl-SI" dirty="0" err="1"/>
              <a:t>train</a:t>
            </a:r>
            <a:r>
              <a:rPr lang="sl-SI" dirty="0"/>
              <a:t> (za </a:t>
            </a:r>
            <a:r>
              <a:rPr lang="sl-SI" dirty="0" err="1"/>
              <a:t>inter-city</a:t>
            </a:r>
            <a:r>
              <a:rPr lang="sl-SI" dirty="0"/>
              <a:t> izlete), </a:t>
            </a:r>
            <a:r>
              <a:rPr lang="sl-SI" dirty="0" err="1"/>
              <a:t>taxi</a:t>
            </a:r>
            <a:r>
              <a:rPr lang="sl-SI" dirty="0"/>
              <a:t> (10 centov za 10 metrov!) in kolo </a:t>
            </a:r>
            <a:r>
              <a:rPr lang="sl-SI" dirty="0">
                <a:sym typeface="Wingdings" panose="05000000000000000000" pitchFamily="2" charset="2"/>
              </a:rPr>
              <a:t> </a:t>
            </a:r>
            <a:endParaRPr lang="sl-SI" dirty="0" smtClean="0">
              <a:sym typeface="Wingdings" panose="05000000000000000000" pitchFamily="2" charset="2"/>
            </a:endParaRPr>
          </a:p>
          <a:p>
            <a:pPr lvl="1"/>
            <a:r>
              <a:rPr lang="sl-SI" dirty="0" smtClean="0">
                <a:sym typeface="Wingdings" panose="05000000000000000000" pitchFamily="2" charset="2"/>
              </a:rPr>
              <a:t>Skupinske karte za vlak stanejo 7€ na osebo – povratna karta za kamorkoli znotraj Nizozemske. Na FB se najde ogromno skupin, tako da je to praktičen in cenovno ugoden način potovanja. </a:t>
            </a:r>
          </a:p>
          <a:p>
            <a:r>
              <a:rPr lang="sl-SI" dirty="0" smtClean="0"/>
              <a:t>Cene </a:t>
            </a:r>
            <a:r>
              <a:rPr lang="sl-SI" dirty="0"/>
              <a:t>metroja: 1 urna vozovnica 3 €, dnevna vozovnica 7 €, nakup OV-</a:t>
            </a:r>
            <a:r>
              <a:rPr lang="sl-SI" dirty="0" err="1"/>
              <a:t>chipcard</a:t>
            </a:r>
            <a:r>
              <a:rPr lang="sl-SI" dirty="0"/>
              <a:t> (7,5€) pa omogoča plačljivost glede na kilometre – iz centra mesta do univerzitetnega </a:t>
            </a:r>
            <a:r>
              <a:rPr lang="sl-SI" dirty="0" err="1"/>
              <a:t>campusa</a:t>
            </a:r>
            <a:r>
              <a:rPr lang="sl-SI" dirty="0"/>
              <a:t> je 8 postaj (približno 4 km) - 1,20 €. </a:t>
            </a:r>
            <a:endParaRPr lang="sl-SI" dirty="0" smtClean="0"/>
          </a:p>
          <a:p>
            <a:r>
              <a:rPr lang="sl-SI" dirty="0" smtClean="0"/>
              <a:t>KOLO: </a:t>
            </a:r>
            <a:r>
              <a:rPr lang="sl-SI" dirty="0"/>
              <a:t>l</a:t>
            </a:r>
            <a:r>
              <a:rPr lang="sl-SI" dirty="0" smtClean="0"/>
              <a:t>ahko </a:t>
            </a:r>
            <a:r>
              <a:rPr lang="sl-SI" dirty="0"/>
              <a:t>ga kupite preko posameznikov, na FB se najde veliko skupin, kjer se izmenjujejo kolesa, kot npr. </a:t>
            </a:r>
            <a:r>
              <a:rPr lang="sl-SI" i="1" dirty="0"/>
              <a:t>BIKE </a:t>
            </a:r>
            <a:r>
              <a:rPr lang="sl-SI" i="1" dirty="0" err="1"/>
              <a:t>for</a:t>
            </a:r>
            <a:r>
              <a:rPr lang="sl-SI" i="1" dirty="0"/>
              <a:t> </a:t>
            </a:r>
            <a:r>
              <a:rPr lang="sl-SI" i="1" dirty="0" err="1"/>
              <a:t>sale</a:t>
            </a:r>
            <a:r>
              <a:rPr lang="sl-SI" i="1" dirty="0"/>
              <a:t> in ROTTERDAM </a:t>
            </a:r>
            <a:r>
              <a:rPr lang="sl-SI" i="1" dirty="0" smtClean="0"/>
              <a:t>!!! </a:t>
            </a:r>
            <a:r>
              <a:rPr lang="sl-SI" dirty="0" smtClean="0"/>
              <a:t>Cene se gibljejo </a:t>
            </a:r>
            <a:r>
              <a:rPr lang="sl-SI" dirty="0"/>
              <a:t>od 50 € dalje, potrebujete še ključavnico (10-20€) ali dve </a:t>
            </a:r>
            <a:r>
              <a:rPr lang="sl-SI" dirty="0" smtClean="0">
                <a:sym typeface="Wingdings" panose="05000000000000000000" pitchFamily="2" charset="2"/>
              </a:rPr>
              <a:t>.</a:t>
            </a:r>
            <a:endParaRPr lang="sl-SI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Nakup kolesa je </a:t>
            </a:r>
            <a:r>
              <a:rPr lang="sl-SI" dirty="0" err="1" smtClean="0">
                <a:sym typeface="Wingdings" panose="05000000000000000000" pitchFamily="2" charset="2"/>
              </a:rPr>
              <a:t>aleatorna</a:t>
            </a:r>
            <a:r>
              <a:rPr lang="sl-SI" dirty="0" smtClean="0">
                <a:sym typeface="Wingdings" panose="05000000000000000000" pitchFamily="2" charset="2"/>
              </a:rPr>
              <a:t> pogodba: če kupite </a:t>
            </a:r>
            <a:r>
              <a:rPr lang="sl-SI" dirty="0" err="1" smtClean="0">
                <a:sym typeface="Wingdings" panose="05000000000000000000" pitchFamily="2" charset="2"/>
              </a:rPr>
              <a:t>second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 err="1" smtClean="0">
                <a:sym typeface="Wingdings" panose="05000000000000000000" pitchFamily="2" charset="2"/>
              </a:rPr>
              <a:t>hand</a:t>
            </a:r>
            <a:r>
              <a:rPr lang="sl-SI" dirty="0" smtClean="0">
                <a:sym typeface="Wingdings" panose="05000000000000000000" pitchFamily="2" charset="2"/>
              </a:rPr>
              <a:t> kolo, je velika možnost, da se pokvari, tako da je nakup v </a:t>
            </a:r>
            <a:r>
              <a:rPr lang="sl-SI" dirty="0" err="1" smtClean="0">
                <a:sym typeface="Wingdings" panose="05000000000000000000" pitchFamily="2" charset="2"/>
              </a:rPr>
              <a:t>second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 err="1" smtClean="0">
                <a:sym typeface="Wingdings" panose="05000000000000000000" pitchFamily="2" charset="2"/>
              </a:rPr>
              <a:t>hand</a:t>
            </a:r>
            <a:r>
              <a:rPr lang="sl-SI" dirty="0" smtClean="0">
                <a:sym typeface="Wingdings" panose="05000000000000000000" pitchFamily="2" charset="2"/>
              </a:rPr>
              <a:t> trgovini, kjer kolo pregledajo, nekoliko bolj varen, temu primerna pa je višja cena (od 70€ naprej za kolo brez zvonca, luči in seveda brez ključavnice </a:t>
            </a:r>
            <a:r>
              <a:rPr lang="sl-SI" dirty="0" err="1" smtClean="0">
                <a:sym typeface="Wingdings" panose="05000000000000000000" pitchFamily="2" charset="2"/>
              </a:rPr>
              <a:t>itd</a:t>
            </a:r>
            <a:r>
              <a:rPr lang="sl-SI" dirty="0" smtClean="0">
                <a:sym typeface="Wingdings" panose="05000000000000000000" pitchFamily="2" charset="2"/>
              </a:rPr>
              <a:t>).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47" y="5421786"/>
            <a:ext cx="2420731" cy="13616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74" y="5421786"/>
            <a:ext cx="2379154" cy="13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KORISTNE INFORMACIJE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Študentskih ugodnosti za </a:t>
            </a:r>
            <a:r>
              <a:rPr lang="sl-SI" dirty="0"/>
              <a:t>internacionalne </a:t>
            </a:r>
            <a:r>
              <a:rPr lang="sl-SI" dirty="0" smtClean="0"/>
              <a:t>študente </a:t>
            </a:r>
            <a:r>
              <a:rPr lang="sl-SI" dirty="0"/>
              <a:t>ni. V kolikor si najdete delo pa ste upravičeni do finančnih ugodnosti pri plačilu najemnine </a:t>
            </a:r>
            <a:r>
              <a:rPr lang="sl-SI" dirty="0" smtClean="0"/>
              <a:t>in brezplačnega </a:t>
            </a:r>
            <a:r>
              <a:rPr lang="sl-SI" dirty="0"/>
              <a:t>javnega prevoza. </a:t>
            </a:r>
          </a:p>
          <a:p>
            <a:r>
              <a:rPr lang="sl-SI" dirty="0"/>
              <a:t>Nizozemske telefonske številke se ne s</a:t>
            </a:r>
            <a:r>
              <a:rPr lang="sl-SI" dirty="0" smtClean="0"/>
              <a:t>plača </a:t>
            </a:r>
            <a:r>
              <a:rPr lang="sl-SI" dirty="0"/>
              <a:t>imeti (doma si priskrbiš paket za 1GB prenosa podatkov v tujini, saj več ne potrebuješ, ker je povsod </a:t>
            </a:r>
            <a:r>
              <a:rPr lang="sl-SI" dirty="0" err="1"/>
              <a:t>wi</a:t>
            </a:r>
            <a:r>
              <a:rPr lang="sl-SI" dirty="0"/>
              <a:t>-fi, komuniciraš pa preko </a:t>
            </a:r>
            <a:r>
              <a:rPr lang="sl-SI" dirty="0" err="1"/>
              <a:t>whats-appa</a:t>
            </a:r>
            <a:r>
              <a:rPr lang="sl-SI" dirty="0"/>
              <a:t> in ostalih aplikacij). Sicer pa stane 25€ mesečno z neomejenimi klici in sporočili ter 10GB prenosa podatkov. </a:t>
            </a:r>
            <a:endParaRPr lang="sl-SI" dirty="0" smtClean="0"/>
          </a:p>
          <a:p>
            <a:r>
              <a:rPr lang="sl-SI" dirty="0" smtClean="0"/>
              <a:t>Dobro </a:t>
            </a:r>
            <a:r>
              <a:rPr lang="sl-SI" dirty="0"/>
              <a:t>je imeti ISIC kartico banke SKB, ki omogoča dvig gotovine brez </a:t>
            </a:r>
            <a:r>
              <a:rPr lang="sl-SI" dirty="0" smtClean="0"/>
              <a:t>provizije. Sicer </a:t>
            </a:r>
            <a:r>
              <a:rPr lang="sl-SI" dirty="0"/>
              <a:t>pa </a:t>
            </a:r>
            <a:r>
              <a:rPr lang="sl-SI" dirty="0" smtClean="0"/>
              <a:t>gotovina </a:t>
            </a:r>
            <a:r>
              <a:rPr lang="sl-SI" dirty="0"/>
              <a:t>praktično </a:t>
            </a:r>
            <a:r>
              <a:rPr lang="sl-SI" dirty="0" smtClean="0"/>
              <a:t>ni potrebna, </a:t>
            </a:r>
            <a:r>
              <a:rPr lang="sl-SI" dirty="0"/>
              <a:t>saj je plačilo s kartico možno povsod (maestro ali </a:t>
            </a:r>
            <a:r>
              <a:rPr lang="sl-SI" dirty="0" err="1"/>
              <a:t>master</a:t>
            </a:r>
            <a:r>
              <a:rPr lang="sl-SI" dirty="0"/>
              <a:t> </a:t>
            </a:r>
            <a:r>
              <a:rPr lang="sl-SI" dirty="0" err="1"/>
              <a:t>card</a:t>
            </a:r>
            <a:r>
              <a:rPr lang="sl-SI" dirty="0" smtClean="0"/>
              <a:t>). Priporočljivo je imeti račun, ki omogoča nakazovanje denarja (kot npr. NLB klik in podobne, saj je zgolj Visa za plačevanje na spletu premalo).  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615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KORISTNE INFORMACIJE – PROSTI ČAS IN AKTIVNOSTI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99817"/>
          </a:xfrm>
        </p:spPr>
        <p:txBody>
          <a:bodyPr>
            <a:normAutofit fontScale="92500" lnSpcReduction="10000"/>
          </a:bodyPr>
          <a:lstStyle/>
          <a:p>
            <a:r>
              <a:rPr lang="sl-SI" sz="2000" dirty="0" smtClean="0"/>
              <a:t>ŠPORT: </a:t>
            </a:r>
          </a:p>
          <a:p>
            <a:pPr lvl="1"/>
            <a:r>
              <a:rPr lang="sl-SI" sz="2000" dirty="0" err="1" smtClean="0"/>
              <a:t>Erasmus</a:t>
            </a:r>
            <a:r>
              <a:rPr lang="sl-SI" sz="2000" dirty="0" smtClean="0"/>
              <a:t> </a:t>
            </a:r>
            <a:r>
              <a:rPr lang="sl-SI" sz="2000" dirty="0" err="1" smtClean="0"/>
              <a:t>sport</a:t>
            </a:r>
            <a:r>
              <a:rPr lang="sl-SI" sz="2000" dirty="0" smtClean="0"/>
              <a:t> </a:t>
            </a:r>
            <a:r>
              <a:rPr lang="sl-SI" sz="2000" dirty="0" err="1" smtClean="0"/>
              <a:t>pass</a:t>
            </a:r>
            <a:r>
              <a:rPr lang="sl-SI" sz="2000" dirty="0" smtClean="0"/>
              <a:t> na </a:t>
            </a:r>
            <a:r>
              <a:rPr lang="sl-SI" sz="2000" dirty="0" err="1" smtClean="0"/>
              <a:t>campusu</a:t>
            </a:r>
            <a:r>
              <a:rPr lang="sl-SI" sz="2000" dirty="0" smtClean="0"/>
              <a:t>: 69€ za obdobje avgust-december, 169€ za celo leto. S to karto imate neomejen dostop do </a:t>
            </a:r>
            <a:r>
              <a:rPr lang="sl-SI" sz="2000" dirty="0" err="1" smtClean="0"/>
              <a:t>fitnessa</a:t>
            </a:r>
            <a:r>
              <a:rPr lang="sl-SI" sz="2000" dirty="0" smtClean="0"/>
              <a:t> in vseh vodenih vadb – na dan jih je več kot 10 (vse od joge do HIIT vadbe) ter do ostalih skupinskih oblik rekreacije (odbojka, nogomet, košarka…).</a:t>
            </a:r>
          </a:p>
          <a:p>
            <a:pPr lvl="2"/>
            <a:r>
              <a:rPr lang="sl-SI" sz="2000" dirty="0"/>
              <a:t>http://erasmussport.nl/en/</a:t>
            </a:r>
            <a:endParaRPr lang="sl-SI" sz="2000" dirty="0" smtClean="0"/>
          </a:p>
          <a:p>
            <a:pPr lvl="1"/>
            <a:r>
              <a:rPr lang="sl-SI" sz="2000" dirty="0" err="1" smtClean="0"/>
              <a:t>Fit</a:t>
            </a:r>
            <a:r>
              <a:rPr lang="sl-SI" sz="2000" dirty="0" smtClean="0"/>
              <a:t> </a:t>
            </a:r>
            <a:r>
              <a:rPr lang="sl-SI" sz="2000" dirty="0" err="1" smtClean="0"/>
              <a:t>for</a:t>
            </a:r>
            <a:r>
              <a:rPr lang="sl-SI" sz="2000" dirty="0" smtClean="0"/>
              <a:t> </a:t>
            </a:r>
            <a:r>
              <a:rPr lang="sl-SI" sz="2000" dirty="0" err="1" smtClean="0"/>
              <a:t>free</a:t>
            </a:r>
            <a:r>
              <a:rPr lang="sl-SI" sz="2000" dirty="0" smtClean="0"/>
              <a:t> </a:t>
            </a:r>
            <a:r>
              <a:rPr lang="sl-SI" sz="2000" dirty="0" err="1" smtClean="0"/>
              <a:t>fitness</a:t>
            </a:r>
            <a:r>
              <a:rPr lang="sl-SI" sz="2000" dirty="0" smtClean="0"/>
              <a:t> centri: 10€ mesečno. </a:t>
            </a:r>
          </a:p>
          <a:p>
            <a:r>
              <a:rPr lang="sl-SI" sz="2000" dirty="0" smtClean="0"/>
              <a:t>PROSTI ČAS</a:t>
            </a:r>
          </a:p>
          <a:p>
            <a:pPr lvl="1"/>
            <a:r>
              <a:rPr lang="sl-SI" sz="2000" dirty="0"/>
              <a:t>Š</a:t>
            </a:r>
            <a:r>
              <a:rPr lang="sl-SI" sz="2000" dirty="0" smtClean="0"/>
              <a:t>tudentske in druge organizacije organizirajo različne dogodke: potovanja (</a:t>
            </a:r>
            <a:r>
              <a:rPr lang="sl-SI" sz="2000" dirty="0" err="1" smtClean="0"/>
              <a:t>Oktoberfest</a:t>
            </a:r>
            <a:r>
              <a:rPr lang="sl-SI" sz="2000" dirty="0"/>
              <a:t> </a:t>
            </a:r>
            <a:r>
              <a:rPr lang="sl-SI" sz="2000" dirty="0" smtClean="0"/>
              <a:t>140€, Pariz 100€,…), dnevne izlete(Amsterdam 15€, </a:t>
            </a:r>
            <a:r>
              <a:rPr lang="sl-SI" sz="2000" dirty="0" err="1" smtClean="0"/>
              <a:t>Dutch</a:t>
            </a:r>
            <a:r>
              <a:rPr lang="sl-SI" sz="2000" dirty="0" smtClean="0"/>
              <a:t> </a:t>
            </a:r>
            <a:r>
              <a:rPr lang="sl-SI" sz="2000" dirty="0" err="1" smtClean="0"/>
              <a:t>trip</a:t>
            </a:r>
            <a:r>
              <a:rPr lang="sl-SI" sz="2000" dirty="0" smtClean="0"/>
              <a:t> 40, Bruselj in </a:t>
            </a:r>
            <a:r>
              <a:rPr lang="sl-SI" sz="2000" dirty="0" err="1" smtClean="0"/>
              <a:t>Brugess</a:t>
            </a:r>
            <a:r>
              <a:rPr lang="sl-SI" sz="2000" dirty="0" smtClean="0"/>
              <a:t> 29€…) in klasične ESN zabave</a:t>
            </a:r>
            <a:r>
              <a:rPr lang="sl-SI" sz="2000" dirty="0"/>
              <a:t> </a:t>
            </a:r>
            <a:r>
              <a:rPr lang="sl-SI" sz="2000" dirty="0" smtClean="0"/>
              <a:t>vsak torek.</a:t>
            </a:r>
          </a:p>
          <a:p>
            <a:r>
              <a:rPr lang="sl-SI" sz="2000" dirty="0" smtClean="0"/>
              <a:t>NOČNO ŽIVLJENJE</a:t>
            </a:r>
          </a:p>
          <a:p>
            <a:pPr lvl="1"/>
            <a:r>
              <a:rPr lang="sl-SI" sz="2000" dirty="0"/>
              <a:t>V</a:t>
            </a:r>
            <a:r>
              <a:rPr lang="sl-SI" sz="2000" dirty="0" smtClean="0"/>
              <a:t>stopnine v klube 10€, </a:t>
            </a:r>
            <a:r>
              <a:rPr lang="sl-SI" sz="2000" dirty="0" err="1" smtClean="0"/>
              <a:t>boat</a:t>
            </a:r>
            <a:r>
              <a:rPr lang="sl-SI" sz="2000" dirty="0" smtClean="0"/>
              <a:t> 150-200€, (dober) koktejl 8-13€, pivo: ? </a:t>
            </a:r>
            <a:r>
              <a:rPr lang="sl-SI" sz="2000" dirty="0" smtClean="0">
                <a:sym typeface="Wingdings" panose="05000000000000000000" pitchFamily="2" charset="2"/>
              </a:rPr>
              <a:t>.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14853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KORISTNE INFORMACIJE – UČENJE JEZIKA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Ogromno različnih tečajev za različne </a:t>
            </a:r>
            <a:r>
              <a:rPr lang="sl-SI" sz="2000" dirty="0" smtClean="0"/>
              <a:t>nivoje (za cel semester)</a:t>
            </a:r>
            <a:endParaRPr lang="sl-SI" sz="2000" dirty="0" smtClean="0"/>
          </a:p>
          <a:p>
            <a:pPr lvl="1"/>
            <a:r>
              <a:rPr lang="sl-SI" sz="2000" dirty="0" smtClean="0"/>
              <a:t>angleščina cca. 130</a:t>
            </a:r>
            <a:r>
              <a:rPr lang="sl-SI" sz="2000" dirty="0" smtClean="0"/>
              <a:t>€ </a:t>
            </a:r>
            <a:endParaRPr lang="sl-SI" sz="2000" dirty="0" smtClean="0"/>
          </a:p>
          <a:p>
            <a:pPr lvl="1"/>
            <a:r>
              <a:rPr lang="sl-SI" sz="2000" dirty="0" smtClean="0"/>
              <a:t>nizozemščina cca. 130€</a:t>
            </a:r>
          </a:p>
          <a:p>
            <a:pPr lvl="1"/>
            <a:r>
              <a:rPr lang="sl-SI" sz="2000" dirty="0" smtClean="0"/>
              <a:t>lahko se učite tudi drugih jezikov, npr. </a:t>
            </a:r>
            <a:r>
              <a:rPr lang="sl-SI" sz="2000" dirty="0" err="1" smtClean="0"/>
              <a:t>mandarinščine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681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NAMESTITEV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l-SI" sz="4000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sl-SI" sz="4000" b="1" u="sng" dirty="0" smtClean="0">
                <a:solidFill>
                  <a:srgbClr val="FF0000"/>
                </a:solidFill>
              </a:rPr>
              <a:t>!!!</a:t>
            </a:r>
            <a:r>
              <a:rPr lang="sl-SI" sz="4000" dirty="0" smtClean="0"/>
              <a:t>povpraševanje je </a:t>
            </a:r>
            <a:r>
              <a:rPr lang="sl-SI" sz="4000" b="1" u="sng" dirty="0" smtClean="0"/>
              <a:t>precej </a:t>
            </a:r>
            <a:r>
              <a:rPr lang="sl-SI" sz="4000" b="1" u="sng" dirty="0"/>
              <a:t>večje od dejanskih namestitvenih zmogljivosti</a:t>
            </a:r>
            <a:r>
              <a:rPr lang="sl-SI" sz="4000" dirty="0"/>
              <a:t>, zato je iskanje sobe/stanovanja </a:t>
            </a:r>
            <a:r>
              <a:rPr lang="sl-SI" sz="4000" dirty="0" smtClean="0"/>
              <a:t>velik </a:t>
            </a:r>
            <a:r>
              <a:rPr lang="sl-SI" sz="4000" dirty="0"/>
              <a:t>izziv!!! Z iskanjem začnite čim prej!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6968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NAMESTITEV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46651" y="1500809"/>
            <a:ext cx="11141765" cy="5088834"/>
          </a:xfrm>
        </p:spPr>
        <p:txBody>
          <a:bodyPr>
            <a:normAutofit/>
          </a:bodyPr>
          <a:lstStyle/>
          <a:p>
            <a:r>
              <a:rPr lang="sl-SI" dirty="0" smtClean="0"/>
              <a:t>Cene se gibljejo od 350 € dalje, večinoma 450-500€ z vključenimi stroški.</a:t>
            </a:r>
          </a:p>
          <a:p>
            <a:r>
              <a:rPr lang="sl-SI" dirty="0" smtClean="0"/>
              <a:t>Študentski dom na </a:t>
            </a:r>
            <a:r>
              <a:rPr lang="sl-SI" dirty="0" err="1" smtClean="0"/>
              <a:t>campusu</a:t>
            </a:r>
            <a:r>
              <a:rPr lang="sl-SI" dirty="0" smtClean="0"/>
              <a:t>: </a:t>
            </a:r>
            <a:r>
              <a:rPr lang="sl-SI" dirty="0" smtClean="0">
                <a:hlinkClick r:id="rId2"/>
              </a:rPr>
              <a:t>https://www.sshxl.nl/en</a:t>
            </a:r>
            <a:r>
              <a:rPr lang="sl-SI" dirty="0" smtClean="0"/>
              <a:t>, potrebno je biti pozoren na datum začetka zbiranja prijav. Začne se nekje v maju, vendar preverite sami, fakulteta vam bo to sporočila prepozno! </a:t>
            </a:r>
          </a:p>
          <a:p>
            <a:pPr lvl="1"/>
            <a:r>
              <a:rPr lang="sl-SI" dirty="0" smtClean="0"/>
              <a:t>Cena te namestitve je 500 € mesečno (uporaba pralnega in sušilnega stroja se doplačuje), lokacija je fakultetni </a:t>
            </a:r>
            <a:r>
              <a:rPr lang="sl-SI" dirty="0" err="1" smtClean="0"/>
              <a:t>campus</a:t>
            </a:r>
            <a:r>
              <a:rPr lang="sl-SI" dirty="0" smtClean="0"/>
              <a:t>, enoposteljna soba s souporabo kuhinje in kopalnice s še 2 študentoma. Sobe so lepo opremljene in zelo prostorne, lokacija pa otežuje razgibanost nočnega življenja, saj ponoči tram ne vozi (rešitev je kolo/</a:t>
            </a:r>
            <a:r>
              <a:rPr lang="sl-SI" dirty="0" err="1" smtClean="0"/>
              <a:t>taxi</a:t>
            </a:r>
            <a:r>
              <a:rPr lang="sl-SI" dirty="0" smtClean="0"/>
              <a:t>/</a:t>
            </a:r>
            <a:r>
              <a:rPr lang="sl-SI" dirty="0" err="1" smtClean="0"/>
              <a:t>sleepover</a:t>
            </a:r>
            <a:r>
              <a:rPr lang="sl-SI" dirty="0" smtClean="0"/>
              <a:t>). </a:t>
            </a:r>
          </a:p>
          <a:p>
            <a:pPr lvl="1"/>
            <a:r>
              <a:rPr lang="sl-SI" dirty="0" smtClean="0"/>
              <a:t>Preverite datum </a:t>
            </a:r>
            <a:r>
              <a:rPr lang="sl-SI" dirty="0"/>
              <a:t>in uro, kdaj se odprejo prijave, prosta mesta so zasedena v cca. 20 minutah!</a:t>
            </a:r>
          </a:p>
          <a:p>
            <a:pPr lvl="1"/>
            <a:r>
              <a:rPr lang="sl-SI" dirty="0" smtClean="0"/>
              <a:t>To je najboljša opcija, saj je iskanje </a:t>
            </a:r>
            <a:r>
              <a:rPr lang="sl-SI" dirty="0" err="1" smtClean="0"/>
              <a:t>privat</a:t>
            </a:r>
            <a:r>
              <a:rPr lang="sl-SI" dirty="0" smtClean="0"/>
              <a:t> namestitve </a:t>
            </a:r>
            <a:r>
              <a:rPr lang="sl-SI" dirty="0" err="1" smtClean="0"/>
              <a:t>nightmare</a:t>
            </a:r>
            <a:r>
              <a:rPr lang="sl-SI" dirty="0" smtClean="0"/>
              <a:t>!</a:t>
            </a:r>
          </a:p>
          <a:p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/>
              <a:t>S</a:t>
            </a:r>
            <a:r>
              <a:rPr lang="sl-SI" dirty="0" err="1" smtClean="0"/>
              <a:t>tudent</a:t>
            </a:r>
            <a:r>
              <a:rPr lang="sl-SI" dirty="0" smtClean="0"/>
              <a:t> </a:t>
            </a:r>
            <a:r>
              <a:rPr lang="sl-SI" dirty="0"/>
              <a:t>H</a:t>
            </a:r>
            <a:r>
              <a:rPr lang="sl-SI" dirty="0" smtClean="0"/>
              <a:t>otel: </a:t>
            </a:r>
            <a:r>
              <a:rPr lang="sl-SI" dirty="0" smtClean="0">
                <a:hlinkClick r:id="rId3"/>
              </a:rPr>
              <a:t>https://www.thestudenthotel.com/rotterdam/</a:t>
            </a:r>
            <a:endParaRPr lang="sl-SI" dirty="0" smtClean="0"/>
          </a:p>
          <a:p>
            <a:pPr lvl="1"/>
            <a:r>
              <a:rPr lang="sl-SI" dirty="0" smtClean="0"/>
              <a:t>vse super (za minimalno 700€ na mesec </a:t>
            </a:r>
            <a:r>
              <a:rPr lang="sl-SI" dirty="0" smtClean="0">
                <a:sym typeface="Wingdings" panose="05000000000000000000" pitchFamily="2" charset="2"/>
              </a:rPr>
              <a:t>)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7001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NAMESTITEV - PRIVAT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FB skupine: </a:t>
            </a:r>
          </a:p>
          <a:p>
            <a:pPr lvl="1"/>
            <a:r>
              <a:rPr lang="sl-SI" i="1" dirty="0" err="1" smtClean="0"/>
              <a:t>Find</a:t>
            </a:r>
            <a:r>
              <a:rPr lang="sl-SI" i="1" dirty="0" smtClean="0"/>
              <a:t> a </a:t>
            </a:r>
            <a:r>
              <a:rPr lang="sl-SI" i="1" dirty="0" err="1" smtClean="0"/>
              <a:t>room</a:t>
            </a:r>
            <a:r>
              <a:rPr lang="sl-SI" i="1" dirty="0" smtClean="0"/>
              <a:t>(mate) </a:t>
            </a:r>
            <a:r>
              <a:rPr lang="sl-SI" i="1" dirty="0" err="1" smtClean="0"/>
              <a:t>or</a:t>
            </a:r>
            <a:r>
              <a:rPr lang="sl-SI" i="1" dirty="0" smtClean="0"/>
              <a:t> </a:t>
            </a:r>
            <a:r>
              <a:rPr lang="sl-SI" i="1" dirty="0" err="1" smtClean="0"/>
              <a:t>house</a:t>
            </a:r>
            <a:r>
              <a:rPr lang="sl-SI" i="1" dirty="0" smtClean="0"/>
              <a:t> in Rotterdam (najboljša)</a:t>
            </a:r>
          </a:p>
          <a:p>
            <a:pPr lvl="1"/>
            <a:r>
              <a:rPr lang="sl-SI" i="1" dirty="0" err="1" smtClean="0"/>
              <a:t>Student</a:t>
            </a:r>
            <a:r>
              <a:rPr lang="sl-SI" i="1" dirty="0" smtClean="0"/>
              <a:t> </a:t>
            </a:r>
            <a:r>
              <a:rPr lang="sl-SI" i="1" dirty="0" err="1" smtClean="0"/>
              <a:t>Housing</a:t>
            </a:r>
            <a:r>
              <a:rPr lang="sl-SI" i="1" dirty="0" smtClean="0"/>
              <a:t> Rotterdam</a:t>
            </a:r>
          </a:p>
          <a:p>
            <a:pPr lvl="1"/>
            <a:r>
              <a:rPr lang="sl-SI" i="1" dirty="0" err="1" smtClean="0"/>
              <a:t>Rooms</a:t>
            </a:r>
            <a:r>
              <a:rPr lang="sl-SI" i="1" dirty="0" smtClean="0"/>
              <a:t> &amp; </a:t>
            </a:r>
            <a:r>
              <a:rPr lang="sl-SI" i="1" dirty="0" err="1" smtClean="0"/>
              <a:t>Houses</a:t>
            </a:r>
            <a:r>
              <a:rPr lang="sl-SI" i="1" dirty="0" smtClean="0"/>
              <a:t> in Rotterdam</a:t>
            </a:r>
          </a:p>
          <a:p>
            <a:pPr lvl="1"/>
            <a:r>
              <a:rPr lang="sl-SI" i="1" dirty="0" smtClean="0"/>
              <a:t>Rotterdam </a:t>
            </a:r>
            <a:r>
              <a:rPr lang="sl-SI" i="1" dirty="0" err="1" smtClean="0"/>
              <a:t>Housing</a:t>
            </a:r>
            <a:endParaRPr lang="sl-SI" i="1" dirty="0" smtClean="0"/>
          </a:p>
          <a:p>
            <a:pPr lvl="1"/>
            <a:r>
              <a:rPr lang="sl-SI" i="1" dirty="0" err="1" smtClean="0"/>
              <a:t>Housing</a:t>
            </a:r>
            <a:r>
              <a:rPr lang="sl-SI" i="1" dirty="0" smtClean="0"/>
              <a:t> Rotterdam</a:t>
            </a:r>
          </a:p>
          <a:p>
            <a:pPr lvl="2"/>
            <a:r>
              <a:rPr lang="sl-SI" dirty="0" smtClean="0"/>
              <a:t>POZOR: ogromno prevarantov.</a:t>
            </a:r>
          </a:p>
          <a:p>
            <a:pPr lvl="2"/>
            <a:r>
              <a:rPr lang="sl-SI" dirty="0" smtClean="0"/>
              <a:t>Ogromna konkurenca, na oglas za proste sobe se bo verjetno javilo vsaj 40 ljudi. </a:t>
            </a:r>
          </a:p>
          <a:p>
            <a:r>
              <a:rPr lang="sl-SI" i="1" dirty="0" err="1" smtClean="0"/>
              <a:t>Housing</a:t>
            </a:r>
            <a:r>
              <a:rPr lang="sl-SI" i="1" dirty="0" smtClean="0"/>
              <a:t> </a:t>
            </a:r>
            <a:r>
              <a:rPr lang="sl-SI" i="1" dirty="0" err="1" smtClean="0"/>
              <a:t>anywhere</a:t>
            </a:r>
            <a:r>
              <a:rPr lang="sl-SI" i="1" dirty="0"/>
              <a:t> </a:t>
            </a:r>
            <a:r>
              <a:rPr lang="sl-SI" dirty="0" smtClean="0"/>
              <a:t>(na poslanih 30 sporočil niti enega odgovora)</a:t>
            </a:r>
          </a:p>
          <a:p>
            <a:r>
              <a:rPr lang="sl-SI" i="1" dirty="0" err="1" smtClean="0"/>
              <a:t>Clawq</a:t>
            </a:r>
            <a:r>
              <a:rPr lang="sl-SI" dirty="0" smtClean="0"/>
              <a:t> (plačljivo, pošljejo ti različno število ponudb, vendar nič primernega)</a:t>
            </a:r>
          </a:p>
          <a:p>
            <a:r>
              <a:rPr lang="sl-SI" i="1" dirty="0" smtClean="0"/>
              <a:t>Kamernet.nl</a:t>
            </a:r>
            <a:r>
              <a:rPr lang="sl-SI" dirty="0" smtClean="0"/>
              <a:t> (plačljiva registracija)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468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SPLOŠNI PODATKI O KRAJU - NARAVOSLOVNO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Leži v južnem delu Nizozemske.</a:t>
            </a:r>
          </a:p>
          <a:p>
            <a:r>
              <a:rPr lang="sl-SI" dirty="0" smtClean="0"/>
              <a:t>Mesto je glede na tok reke </a:t>
            </a:r>
            <a:r>
              <a:rPr lang="sl-SI" dirty="0" err="1" smtClean="0"/>
              <a:t>Nieuwe</a:t>
            </a:r>
            <a:r>
              <a:rPr lang="sl-SI" dirty="0" smtClean="0"/>
              <a:t> </a:t>
            </a:r>
            <a:r>
              <a:rPr lang="sl-SI" dirty="0" err="1" smtClean="0"/>
              <a:t>Maas</a:t>
            </a:r>
            <a:r>
              <a:rPr lang="sl-SI" dirty="0" smtClean="0"/>
              <a:t> razdeljeno na severni in južni del, povezuje ju znani </a:t>
            </a:r>
            <a:r>
              <a:rPr lang="sl-SI" dirty="0" err="1" smtClean="0"/>
              <a:t>Erasmus</a:t>
            </a:r>
            <a:r>
              <a:rPr lang="sl-SI" dirty="0" smtClean="0"/>
              <a:t> Bridge. </a:t>
            </a:r>
          </a:p>
          <a:p>
            <a:r>
              <a:rPr lang="sl-SI" dirty="0" smtClean="0"/>
              <a:t>Oceansko podnebje, dežnik je obvezna oprema, tudi če zunaj sije sonce. </a:t>
            </a:r>
          </a:p>
          <a:p>
            <a:r>
              <a:rPr lang="sl-SI" dirty="0" smtClean="0"/>
              <a:t>Temperature so redko pod ničlo, v zimskem </a:t>
            </a:r>
            <a:r>
              <a:rPr lang="sl-SI" dirty="0" smtClean="0"/>
              <a:t>času </a:t>
            </a:r>
            <a:r>
              <a:rPr lang="sl-SI" dirty="0" smtClean="0"/>
              <a:t>močan veter.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113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STROŠKI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46213" y="1715956"/>
            <a:ext cx="11499574" cy="5506278"/>
          </a:xfrm>
        </p:spPr>
        <p:txBody>
          <a:bodyPr>
            <a:normAutofit/>
          </a:bodyPr>
          <a:lstStyle/>
          <a:p>
            <a:pPr algn="just"/>
            <a:r>
              <a:rPr lang="sl-SI" sz="1600" dirty="0" smtClean="0"/>
              <a:t>Nizozemska je uvrščena med države s srednjimi življenjskimi stroški, kar pomeni, da vam mesečno pripada 350€ </a:t>
            </a:r>
            <a:r>
              <a:rPr lang="sl-SI" sz="1600" dirty="0" err="1" smtClean="0"/>
              <a:t>Erasmus</a:t>
            </a:r>
            <a:r>
              <a:rPr lang="sl-SI" sz="1600" dirty="0" smtClean="0"/>
              <a:t>+ dotacije, ter 80€ s strani slovenskega Ministrstva za kulturo.</a:t>
            </a:r>
          </a:p>
          <a:p>
            <a:pPr algn="just"/>
            <a:r>
              <a:rPr lang="sl-SI" dirty="0" smtClean="0"/>
              <a:t>Okvirni finančni vidik</a:t>
            </a:r>
            <a:r>
              <a:rPr lang="sl-SI" dirty="0" smtClean="0"/>
              <a:t>: povprečno potrebujete min. 800€ na mesec</a:t>
            </a:r>
          </a:p>
          <a:p>
            <a:pPr lvl="1" algn="just"/>
            <a:r>
              <a:rPr lang="sl-SI" dirty="0" smtClean="0"/>
              <a:t>strošek povratnega transporta: 200 €,</a:t>
            </a:r>
          </a:p>
          <a:p>
            <a:pPr lvl="1" algn="just"/>
            <a:r>
              <a:rPr lang="sl-SI" dirty="0" smtClean="0"/>
              <a:t>n</a:t>
            </a:r>
            <a:r>
              <a:rPr lang="sl-SI" dirty="0" smtClean="0"/>
              <a:t>ajvečji </a:t>
            </a:r>
            <a:r>
              <a:rPr lang="sl-SI" dirty="0" smtClean="0"/>
              <a:t>odliv predstavlja strošek za namestitev – v povprečju boste </a:t>
            </a:r>
            <a:r>
              <a:rPr lang="sl-SI" dirty="0" smtClean="0"/>
              <a:t>mesečno odšteli </a:t>
            </a:r>
            <a:r>
              <a:rPr lang="sl-SI" dirty="0" smtClean="0"/>
              <a:t>450 </a:t>
            </a:r>
            <a:r>
              <a:rPr lang="sl-SI" dirty="0" smtClean="0"/>
              <a:t>€</a:t>
            </a:r>
            <a:r>
              <a:rPr lang="sl-SI" dirty="0"/>
              <a:t>,</a:t>
            </a:r>
            <a:endParaRPr lang="sl-SI" dirty="0" smtClean="0"/>
          </a:p>
          <a:p>
            <a:pPr lvl="1" algn="just"/>
            <a:r>
              <a:rPr lang="sl-SI" dirty="0"/>
              <a:t>n</a:t>
            </a:r>
            <a:r>
              <a:rPr lang="sl-SI" dirty="0" smtClean="0"/>
              <a:t>ajverjetneje </a:t>
            </a:r>
            <a:r>
              <a:rPr lang="sl-SI" dirty="0" smtClean="0"/>
              <a:t>bo na začetku potrebno kupiti nekaj osnovnih potrebščin, kot so </a:t>
            </a:r>
            <a:r>
              <a:rPr lang="sl-SI" dirty="0" smtClean="0"/>
              <a:t>posteljnina, posoda – cca 50€,</a:t>
            </a:r>
          </a:p>
          <a:p>
            <a:pPr lvl="1" algn="just"/>
            <a:r>
              <a:rPr lang="sl-SI" dirty="0" smtClean="0"/>
              <a:t>za </a:t>
            </a:r>
            <a:r>
              <a:rPr lang="sl-SI" dirty="0" smtClean="0"/>
              <a:t>nadaljnjih 70 € si privoščite škripajoče kolo s ključavnico. Če niste ravno vešči kolesarjenja v vetru in dežju, boste ali to postali ali pa v zimskih mesecih precej denarja namenili za javni prevoz, cca 30 </a:t>
            </a:r>
            <a:r>
              <a:rPr lang="sl-SI" dirty="0" smtClean="0"/>
              <a:t>€ mesečno,</a:t>
            </a:r>
          </a:p>
          <a:p>
            <a:pPr lvl="1" algn="just"/>
            <a:r>
              <a:rPr lang="sl-SI" dirty="0"/>
              <a:t>i</a:t>
            </a:r>
            <a:r>
              <a:rPr lang="sl-SI" dirty="0" smtClean="0"/>
              <a:t>zdatno </a:t>
            </a:r>
            <a:r>
              <a:rPr lang="sl-SI" dirty="0" smtClean="0"/>
              <a:t>se bo denarnica stanjšala v trgovini – za hrano in higienske pripomočke boste odšteli 200-250 € </a:t>
            </a:r>
            <a:r>
              <a:rPr lang="sl-SI" dirty="0" smtClean="0"/>
              <a:t>mesečno</a:t>
            </a:r>
            <a:r>
              <a:rPr lang="sl-SI" dirty="0"/>
              <a:t>,</a:t>
            </a:r>
            <a:endParaRPr lang="sl-SI" dirty="0" smtClean="0"/>
          </a:p>
          <a:p>
            <a:pPr lvl="1" algn="just"/>
            <a:r>
              <a:rPr lang="sl-SI" dirty="0" smtClean="0"/>
              <a:t>potrebujete </a:t>
            </a:r>
            <a:r>
              <a:rPr lang="sl-SI" dirty="0" smtClean="0"/>
              <a:t>tudi knjige in kopije literature objavljene na spletu, v povprečju 50€ na predmet (torej 200 € za prvi semester, 300 za </a:t>
            </a:r>
            <a:r>
              <a:rPr lang="sl-SI" dirty="0" smtClean="0"/>
              <a:t>drugi</a:t>
            </a:r>
            <a:r>
              <a:rPr lang="sl-SI" dirty="0" smtClean="0"/>
              <a:t>),</a:t>
            </a:r>
            <a:endParaRPr lang="sl-SI" dirty="0" smtClean="0"/>
          </a:p>
          <a:p>
            <a:pPr lvl="1" algn="just"/>
            <a:r>
              <a:rPr lang="sl-SI" dirty="0" smtClean="0"/>
              <a:t>družabno </a:t>
            </a:r>
            <a:r>
              <a:rPr lang="sl-SI" dirty="0" smtClean="0"/>
              <a:t>udejstvovanje, ki zajema vstopnino v klub, 2 koktejla in </a:t>
            </a:r>
            <a:r>
              <a:rPr lang="sl-SI" dirty="0" err="1" smtClean="0"/>
              <a:t>kapsalon</a:t>
            </a:r>
            <a:r>
              <a:rPr lang="sl-SI" dirty="0" smtClean="0"/>
              <a:t> v zgodnjih jutranjih urah vas bo obralo za 30 </a:t>
            </a:r>
            <a:r>
              <a:rPr lang="sl-SI" dirty="0" smtClean="0"/>
              <a:t>€</a:t>
            </a:r>
            <a:r>
              <a:rPr lang="sl-SI" dirty="0" smtClean="0"/>
              <a:t>, </a:t>
            </a:r>
          </a:p>
          <a:p>
            <a:pPr lvl="1" algn="just"/>
            <a:r>
              <a:rPr lang="sl-SI" dirty="0" smtClean="0"/>
              <a:t>i</a:t>
            </a:r>
            <a:r>
              <a:rPr lang="sl-SI" dirty="0" smtClean="0"/>
              <a:t>zleti </a:t>
            </a:r>
            <a:r>
              <a:rPr lang="sl-SI" dirty="0" smtClean="0"/>
              <a:t>in potovanja so odvisna od konkretnega primera, se pa gibljejo od 30 € za dnevni izlet (brez hrane) do 150€ za vikend izlet (petek zvečer-ponedeljek zjutraj, brez hrane). </a:t>
            </a:r>
            <a:endParaRPr lang="sl-SI" dirty="0" smtClean="0"/>
          </a:p>
          <a:p>
            <a:pPr marL="324000" lvl="1" indent="0" algn="just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398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SPLOŠNI PODATKI O KRAJU - DRUŽBOSLOVNO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600.000 prebivalcev, drugo največje mesto na Nizozemskem.</a:t>
            </a:r>
            <a:endParaRPr lang="sl-SI" dirty="0"/>
          </a:p>
          <a:p>
            <a:r>
              <a:rPr lang="sl-SI" dirty="0" smtClean="0"/>
              <a:t>Značilna sodobna infrastruktura. </a:t>
            </a:r>
            <a:endParaRPr lang="sl-SI" dirty="0" smtClean="0"/>
          </a:p>
          <a:p>
            <a:r>
              <a:rPr lang="sl-SI" dirty="0" smtClean="0"/>
              <a:t>Ponaša se z enim izmed največjih </a:t>
            </a:r>
            <a:r>
              <a:rPr lang="sl-SI" dirty="0" smtClean="0"/>
              <a:t>pristanišč </a:t>
            </a:r>
            <a:r>
              <a:rPr lang="sl-SI" dirty="0" smtClean="0"/>
              <a:t>na svetu. </a:t>
            </a:r>
          </a:p>
          <a:p>
            <a:r>
              <a:rPr lang="sl-SI" dirty="0" smtClean="0"/>
              <a:t>Znamenitosti, ki so vredne ogleda v Rotterdamu: </a:t>
            </a:r>
          </a:p>
          <a:p>
            <a:pPr lvl="1"/>
            <a:r>
              <a:rPr lang="sl-SI" dirty="0" err="1" smtClean="0"/>
              <a:t>Erasmus</a:t>
            </a:r>
            <a:r>
              <a:rPr lang="sl-SI" dirty="0" smtClean="0"/>
              <a:t> bridge, </a:t>
            </a:r>
          </a:p>
          <a:p>
            <a:pPr lvl="1"/>
            <a:r>
              <a:rPr lang="sl-SI" dirty="0" err="1" smtClean="0"/>
              <a:t>Euromast</a:t>
            </a:r>
            <a:r>
              <a:rPr lang="sl-SI" dirty="0" smtClean="0"/>
              <a:t>, </a:t>
            </a:r>
          </a:p>
          <a:p>
            <a:pPr lvl="1"/>
            <a:r>
              <a:rPr lang="sl-SI" dirty="0" err="1"/>
              <a:t>C</a:t>
            </a:r>
            <a:r>
              <a:rPr lang="sl-SI" dirty="0" err="1" smtClean="0"/>
              <a:t>ube</a:t>
            </a:r>
            <a:r>
              <a:rPr lang="sl-SI" dirty="0" smtClean="0"/>
              <a:t> </a:t>
            </a:r>
            <a:r>
              <a:rPr lang="sl-SI" dirty="0" err="1" smtClean="0"/>
              <a:t>houses</a:t>
            </a:r>
            <a:r>
              <a:rPr lang="sl-SI" dirty="0" smtClean="0"/>
              <a:t>, </a:t>
            </a:r>
          </a:p>
          <a:p>
            <a:pPr lvl="1"/>
            <a:r>
              <a:rPr lang="sl-SI" dirty="0" err="1" smtClean="0"/>
              <a:t>Kralingse</a:t>
            </a:r>
            <a:r>
              <a:rPr lang="sl-SI" dirty="0" smtClean="0"/>
              <a:t> </a:t>
            </a:r>
            <a:r>
              <a:rPr lang="sl-SI" dirty="0" err="1" smtClean="0"/>
              <a:t>plas</a:t>
            </a:r>
            <a:r>
              <a:rPr lang="sl-SI" dirty="0" smtClean="0"/>
              <a:t>, </a:t>
            </a:r>
          </a:p>
          <a:p>
            <a:pPr lvl="1"/>
            <a:r>
              <a:rPr lang="sl-SI" dirty="0" err="1" smtClean="0"/>
              <a:t>Blaak</a:t>
            </a:r>
            <a:r>
              <a:rPr lang="sl-SI" dirty="0" smtClean="0"/>
              <a:t> market, </a:t>
            </a:r>
          </a:p>
          <a:p>
            <a:pPr lvl="1"/>
            <a:r>
              <a:rPr lang="sl-SI" dirty="0" err="1" smtClean="0"/>
              <a:t>Markthal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360" y="2180496"/>
            <a:ext cx="3006447" cy="199681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701" y="4714240"/>
            <a:ext cx="2989105" cy="198530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626" y="3285781"/>
            <a:ext cx="2197059" cy="341376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73" y="4737184"/>
            <a:ext cx="3488635" cy="196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ROTTERDAM – KAKO DO TJA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LETALO: Ljubljana-Amsterdam 60 €, Dunaj-Rotterdam 120€, Zagreb-Amsterdam 100€, Benetke-</a:t>
            </a:r>
            <a:r>
              <a:rPr lang="sl-SI" dirty="0" err="1" smtClean="0"/>
              <a:t>Eindhoven</a:t>
            </a:r>
            <a:r>
              <a:rPr lang="sl-SI" dirty="0" smtClean="0"/>
              <a:t> 30€ (cca cene), naprej z vlakom</a:t>
            </a:r>
          </a:p>
          <a:p>
            <a:r>
              <a:rPr lang="sl-SI" dirty="0" smtClean="0"/>
              <a:t>BUS: direktna linija Ljubljana-Rotterdam vsak petek – 120€, dnevne povezave ima </a:t>
            </a:r>
            <a:r>
              <a:rPr lang="sl-SI" dirty="0" err="1" smtClean="0"/>
              <a:t>Flixbus</a:t>
            </a:r>
            <a:r>
              <a:rPr lang="sl-SI" dirty="0" smtClean="0"/>
              <a:t> (Ljubljana-Frankfurt-Amsterdam-Rotterdam): zgodnja rezervacija-cenejša vozovnica – od 50€ dalje </a:t>
            </a:r>
          </a:p>
          <a:p>
            <a:pPr lvl="1"/>
            <a:r>
              <a:rPr lang="sl-SI" dirty="0" smtClean="0"/>
              <a:t>prtljaga neomejena, torej kolikor si sposoben sabo </a:t>
            </a:r>
            <a:r>
              <a:rPr lang="sl-SI" dirty="0"/>
              <a:t>"</a:t>
            </a:r>
            <a:r>
              <a:rPr lang="sl-SI" dirty="0" err="1" smtClean="0"/>
              <a:t>vlečt</a:t>
            </a:r>
            <a:r>
              <a:rPr lang="sl-SI" dirty="0" smtClean="0"/>
              <a:t>" </a:t>
            </a:r>
            <a:r>
              <a:rPr lang="sl-SI" dirty="0" smtClean="0">
                <a:sym typeface="Wingdings" panose="05000000000000000000" pitchFamily="2" charset="2"/>
              </a:rPr>
              <a:t> </a:t>
            </a:r>
            <a:endParaRPr lang="sl-SI" dirty="0" smtClean="0"/>
          </a:p>
          <a:p>
            <a:r>
              <a:rPr lang="sl-SI" dirty="0" smtClean="0"/>
              <a:t>AVTO: na prevozi.org se pogosto najde kdo, ki vozi na relaciji SLO-Amsterdam – 60€, ali pa na FB skupini </a:t>
            </a:r>
            <a:r>
              <a:rPr lang="sl-SI" i="1" dirty="0" smtClean="0"/>
              <a:t>PREVOZI SLO-NL/NL-SLO. </a:t>
            </a:r>
            <a:r>
              <a:rPr lang="sl-SI" dirty="0" smtClean="0"/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373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ERASMUS UNIVERSITY ROTTERDAM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064163"/>
            <a:ext cx="10515600" cy="4913105"/>
          </a:xfrm>
        </p:spPr>
        <p:txBody>
          <a:bodyPr>
            <a:normAutofit/>
          </a:bodyPr>
          <a:lstStyle/>
          <a:p>
            <a:r>
              <a:rPr lang="sl-SI" dirty="0" smtClean="0"/>
              <a:t>Univerza je dobila ime po Erazmu </a:t>
            </a:r>
            <a:r>
              <a:rPr lang="sl-SI" dirty="0" err="1" smtClean="0"/>
              <a:t>Roterdamskemu</a:t>
            </a:r>
            <a:r>
              <a:rPr lang="sl-SI" dirty="0" smtClean="0"/>
              <a:t>, humanistu in teologu 15. stoletja.</a:t>
            </a:r>
          </a:p>
          <a:p>
            <a:r>
              <a:rPr lang="sl-SI" dirty="0" smtClean="0"/>
              <a:t>Spletna stran univerze: </a:t>
            </a:r>
            <a:r>
              <a:rPr lang="sl-SI" dirty="0" smtClean="0">
                <a:hlinkClick r:id="rId2"/>
              </a:rPr>
              <a:t>http://www.eur.nl</a:t>
            </a:r>
            <a:r>
              <a:rPr lang="sl-SI" dirty="0" smtClean="0"/>
              <a:t> </a:t>
            </a:r>
          </a:p>
          <a:p>
            <a:r>
              <a:rPr lang="sl-SI" dirty="0" smtClean="0"/>
              <a:t>Spletna stran pravne fakultete: </a:t>
            </a:r>
            <a:r>
              <a:rPr lang="sl-SI" dirty="0" smtClean="0">
                <a:hlinkClick r:id="rId3"/>
              </a:rPr>
              <a:t>http://www.esl.eur.nl/english/</a:t>
            </a:r>
            <a:endParaRPr lang="sl-SI" dirty="0" smtClean="0"/>
          </a:p>
          <a:p>
            <a:r>
              <a:rPr lang="sl-SI" dirty="0" smtClean="0"/>
              <a:t>Število študentov: 26212, od tega 4636 študentov prava</a:t>
            </a:r>
          </a:p>
          <a:p>
            <a:r>
              <a:rPr lang="sl-SI" dirty="0" err="1" smtClean="0"/>
              <a:t>Rankings</a:t>
            </a:r>
            <a:r>
              <a:rPr lang="sl-SI" dirty="0" smtClean="0"/>
              <a:t>: </a:t>
            </a:r>
            <a:r>
              <a:rPr lang="sl-SI" dirty="0" smtClean="0">
                <a:hlinkClick r:id="rId4"/>
              </a:rPr>
              <a:t>http://www.esl.eur.nl/home/llm/rankings/</a:t>
            </a:r>
            <a:r>
              <a:rPr lang="sl-SI" dirty="0" smtClean="0"/>
              <a:t> </a:t>
            </a:r>
          </a:p>
          <a:p>
            <a:r>
              <a:rPr lang="sl-SI" dirty="0" smtClean="0"/>
              <a:t>Področja pravne fakultete: nabor predmetov je izvzet iz 4 magistrskih programov, ki se izvajajo v angleščini: </a:t>
            </a:r>
          </a:p>
          <a:p>
            <a:pPr lvl="1"/>
            <a:r>
              <a:rPr lang="sl-SI" dirty="0" err="1" smtClean="0"/>
              <a:t>Commercial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Company</a:t>
            </a:r>
            <a:r>
              <a:rPr lang="sl-SI" dirty="0" smtClean="0"/>
              <a:t> </a:t>
            </a:r>
            <a:r>
              <a:rPr lang="sl-SI" dirty="0" err="1" smtClean="0"/>
              <a:t>Law</a:t>
            </a:r>
            <a:endParaRPr lang="sl-SI" dirty="0" smtClean="0"/>
          </a:p>
          <a:p>
            <a:pPr lvl="1"/>
            <a:r>
              <a:rPr lang="sl-SI" dirty="0" err="1" smtClean="0"/>
              <a:t>International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European</a:t>
            </a:r>
            <a:r>
              <a:rPr lang="sl-SI" dirty="0" smtClean="0"/>
              <a:t> </a:t>
            </a:r>
            <a:r>
              <a:rPr lang="sl-SI" dirty="0" err="1" smtClean="0"/>
              <a:t>Public</a:t>
            </a:r>
            <a:r>
              <a:rPr lang="sl-SI" dirty="0" smtClean="0"/>
              <a:t> </a:t>
            </a:r>
            <a:r>
              <a:rPr lang="sl-SI" dirty="0" err="1" smtClean="0"/>
              <a:t>Law</a:t>
            </a:r>
            <a:endParaRPr lang="sl-SI" dirty="0" smtClean="0"/>
          </a:p>
          <a:p>
            <a:pPr lvl="1"/>
            <a:r>
              <a:rPr lang="sl-SI" dirty="0" err="1" smtClean="0"/>
              <a:t>Maritime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Transport </a:t>
            </a:r>
            <a:r>
              <a:rPr lang="sl-SI" dirty="0" err="1" smtClean="0"/>
              <a:t>Law</a:t>
            </a:r>
            <a:endParaRPr lang="sl-SI" dirty="0" smtClean="0"/>
          </a:p>
          <a:p>
            <a:pPr lvl="1"/>
            <a:r>
              <a:rPr lang="sl-SI" dirty="0" err="1" smtClean="0"/>
              <a:t>Arbitration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Business </a:t>
            </a:r>
            <a:r>
              <a:rPr lang="sl-SI" dirty="0" err="1" smtClean="0"/>
              <a:t>Law</a:t>
            </a:r>
            <a:endParaRPr lang="sl-SI" dirty="0" smtClean="0"/>
          </a:p>
          <a:p>
            <a:r>
              <a:rPr lang="sl-SI" dirty="0" smtClean="0"/>
              <a:t>Internacionalna fakulteta: največ Kitajcev, Indonezijcev, Avstralcev, Afričanov, Evropejci in Nizozemci so na magistrskih študijih v manjšini.										</a:t>
            </a:r>
          </a:p>
          <a:p>
            <a:pPr lvl="1"/>
            <a:endParaRPr lang="sl-SI" dirty="0" smtClean="0"/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934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>EUR</a:t>
            </a:r>
            <a:br>
              <a:rPr lang="sl-SI" b="1" dirty="0" smtClean="0"/>
            </a:br>
            <a:r>
              <a:rPr lang="sl-SI" b="1" dirty="0" err="1" smtClean="0"/>
              <a:t>campus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6055">
            <a:off x="120858" y="230134"/>
            <a:ext cx="4489515" cy="2525352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920">
            <a:off x="7316963" y="407804"/>
            <a:ext cx="4648077" cy="261454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344">
            <a:off x="7258923" y="3636840"/>
            <a:ext cx="4623261" cy="247471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46" y="2491594"/>
            <a:ext cx="3603147" cy="202677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4520">
            <a:off x="364278" y="4153973"/>
            <a:ext cx="4276723" cy="228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ŠTUDIJ - POGOJ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25557" y="1825625"/>
            <a:ext cx="10628243" cy="4863410"/>
          </a:xfrm>
        </p:spPr>
        <p:txBody>
          <a:bodyPr>
            <a:normAutofit/>
          </a:bodyPr>
          <a:lstStyle/>
          <a:p>
            <a:r>
              <a:rPr lang="sl-SI" dirty="0" smtClean="0"/>
              <a:t>Študij poteka v angleškem jeziku. </a:t>
            </a:r>
          </a:p>
          <a:p>
            <a:r>
              <a:rPr lang="sl-SI" b="1" dirty="0" smtClean="0"/>
              <a:t>Pogoj</a:t>
            </a:r>
            <a:r>
              <a:rPr lang="sl-SI" dirty="0" smtClean="0"/>
              <a:t> za študij/izmenjavo na nizozemskem je </a:t>
            </a:r>
            <a:r>
              <a:rPr lang="sl-SI" b="1" dirty="0" err="1"/>
              <a:t>E</a:t>
            </a:r>
            <a:r>
              <a:rPr lang="sl-SI" b="1" dirty="0" err="1" smtClean="0"/>
              <a:t>nglish</a:t>
            </a:r>
            <a:r>
              <a:rPr lang="sl-SI" b="1" dirty="0" smtClean="0"/>
              <a:t> </a:t>
            </a:r>
            <a:r>
              <a:rPr lang="sl-SI" b="1" dirty="0" err="1" smtClean="0"/>
              <a:t>proficiency</a:t>
            </a:r>
            <a:r>
              <a:rPr lang="sl-SI" b="1" dirty="0" smtClean="0"/>
              <a:t> test</a:t>
            </a:r>
            <a:r>
              <a:rPr lang="sl-SI" dirty="0" smtClean="0"/>
              <a:t>: </a:t>
            </a:r>
          </a:p>
          <a:p>
            <a:pPr lvl="1"/>
            <a:r>
              <a:rPr lang="en-US" sz="2200" dirty="0" smtClean="0"/>
              <a:t>For </a:t>
            </a:r>
            <a:r>
              <a:rPr lang="en-US" sz="2200" dirty="0"/>
              <a:t>the TOEFL test a minimum score of 90 is required. </a:t>
            </a:r>
            <a:endParaRPr lang="sl-SI" sz="2200" dirty="0" smtClean="0"/>
          </a:p>
          <a:p>
            <a:pPr lvl="1"/>
            <a:r>
              <a:rPr lang="en-US" sz="2200" dirty="0" smtClean="0"/>
              <a:t>Tests </a:t>
            </a:r>
            <a:r>
              <a:rPr lang="en-US" sz="2200" dirty="0"/>
              <a:t>executed by the British Council with a minimum passing score of 6.5 IELTS (per section at least a 6.0) are also acceptable. </a:t>
            </a:r>
            <a:endParaRPr lang="sl-SI" sz="2200" dirty="0" smtClean="0"/>
          </a:p>
          <a:p>
            <a:pPr lvl="1"/>
            <a:r>
              <a:rPr lang="en-US" sz="2200" dirty="0" smtClean="0"/>
              <a:t>Official </a:t>
            </a:r>
            <a:r>
              <a:rPr lang="en-US" sz="2200" dirty="0"/>
              <a:t>Cambridge English Languages Certificates that demonstrate you have acquired at least B2 level (CEFR) can also be used as proof of English language proficiency. </a:t>
            </a:r>
            <a:endParaRPr lang="sl-SI" sz="2200" dirty="0" smtClean="0"/>
          </a:p>
          <a:p>
            <a:pPr lvl="1"/>
            <a:r>
              <a:rPr lang="en-US" sz="2200" dirty="0" smtClean="0"/>
              <a:t>The </a:t>
            </a:r>
            <a:r>
              <a:rPr lang="en-US" sz="2200" dirty="0"/>
              <a:t>International Office does not accept other proof of English </a:t>
            </a:r>
            <a:r>
              <a:rPr lang="en-US" sz="2200" dirty="0" smtClean="0"/>
              <a:t>proficiency.</a:t>
            </a:r>
            <a:r>
              <a:rPr lang="sl-SI" sz="2200" dirty="0" smtClean="0"/>
              <a:t> </a:t>
            </a:r>
            <a:r>
              <a:rPr lang="en-GB" sz="2200" dirty="0" smtClean="0"/>
              <a:t>We’d </a:t>
            </a:r>
            <a:r>
              <a:rPr lang="en-GB" sz="2200" dirty="0"/>
              <a:t>like to receive your evidence of English proficiency </a:t>
            </a:r>
            <a:r>
              <a:rPr lang="en-GB" sz="2200" b="1" dirty="0"/>
              <a:t>before 1 </a:t>
            </a:r>
            <a:r>
              <a:rPr lang="en-GB" sz="2200" b="1" dirty="0" smtClean="0"/>
              <a:t>July</a:t>
            </a:r>
            <a:r>
              <a:rPr lang="en-GB" sz="2200" dirty="0" smtClean="0"/>
              <a:t>.</a:t>
            </a:r>
            <a:endParaRPr lang="sl-SI" sz="2200" dirty="0" smtClean="0"/>
          </a:p>
          <a:p>
            <a:pPr lvl="1"/>
            <a:r>
              <a:rPr lang="sl-SI" sz="1800" dirty="0" smtClean="0"/>
              <a:t>Informacije glede IELTS: 210 € in 2-4 tedne priprav z osnovnim znanjem angleščine. Z drugimi besedami: test ni nekaj, kar bi vam preprečilo izmenjavo </a:t>
            </a:r>
            <a:r>
              <a:rPr lang="sl-SI" sz="1800" dirty="0" smtClean="0">
                <a:sym typeface="Wingdings" panose="05000000000000000000" pitchFamily="2" charset="2"/>
              </a:rPr>
              <a:t>.</a:t>
            </a:r>
          </a:p>
          <a:p>
            <a:pPr lvl="2"/>
            <a:r>
              <a:rPr lang="sl-SI" sz="1400" dirty="0" smtClean="0">
                <a:sym typeface="Wingdings" panose="05000000000000000000" pitchFamily="2" charset="2"/>
              </a:rPr>
              <a:t>Nasvet: opravite test čim prej!!!!!! (tj. takoj, ko se odločite za izmenjavo)</a:t>
            </a:r>
            <a:endParaRPr lang="sl-SI" sz="1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9597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ŠTUDIJ - AKADEMSKI KOLEDAR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5358"/>
          </a:xfrm>
        </p:spPr>
        <p:txBody>
          <a:bodyPr>
            <a:noAutofit/>
          </a:bodyPr>
          <a:lstStyle/>
          <a:p>
            <a:r>
              <a:rPr lang="sl-SI" dirty="0" smtClean="0"/>
              <a:t>2 semestra, prvi semester je razdeljen na 2 </a:t>
            </a:r>
            <a:r>
              <a:rPr lang="sl-SI" dirty="0" err="1" smtClean="0"/>
              <a:t>blocka</a:t>
            </a:r>
            <a:r>
              <a:rPr lang="sl-SI" dirty="0" smtClean="0"/>
              <a:t>, drugi na 3.</a:t>
            </a:r>
            <a:r>
              <a:rPr lang="sl-SI" dirty="0"/>
              <a:t> </a:t>
            </a:r>
            <a:r>
              <a:rPr lang="sl-SI" dirty="0" err="1" smtClean="0"/>
              <a:t>Block</a:t>
            </a:r>
            <a:r>
              <a:rPr lang="sl-SI" dirty="0" smtClean="0"/>
              <a:t> je sestavljen iz 7 tednov predavanj, v 8. tednu je izpit. Posebnega izpitnega obdobja ni, vsak predmet pa ima en izpitni rok in izjemoma en "re-sit" na leto (vendar so slednji praviloma junija/julija – torej takrat, ko ste vi že doma). Dodatnih rokov ne poznajo </a:t>
            </a:r>
            <a:r>
              <a:rPr lang="sl-SI" dirty="0" smtClean="0">
                <a:sym typeface="Wingdings" panose="05000000000000000000" pitchFamily="2" charset="2"/>
              </a:rPr>
              <a:t>. </a:t>
            </a:r>
            <a:endParaRPr lang="sl-SI" dirty="0"/>
          </a:p>
          <a:p>
            <a:r>
              <a:rPr lang="sl-SI" dirty="0" smtClean="0"/>
              <a:t>Prvi semester: september </a:t>
            </a:r>
            <a:r>
              <a:rPr lang="sl-SI" dirty="0"/>
              <a:t>-</a:t>
            </a:r>
            <a:r>
              <a:rPr lang="sl-SI" dirty="0" smtClean="0"/>
              <a:t> december. </a:t>
            </a:r>
          </a:p>
          <a:p>
            <a:r>
              <a:rPr lang="sl-SI" dirty="0" smtClean="0"/>
              <a:t>Drugi semester: januar </a:t>
            </a:r>
            <a:r>
              <a:rPr lang="sl-SI" dirty="0"/>
              <a:t>-</a:t>
            </a:r>
            <a:r>
              <a:rPr lang="sl-SI" dirty="0" smtClean="0"/>
              <a:t> maj.</a:t>
            </a:r>
            <a:endParaRPr lang="sl-SI" dirty="0"/>
          </a:p>
          <a:p>
            <a:r>
              <a:rPr lang="sl-SI" dirty="0" smtClean="0"/>
              <a:t>Izbor predmetov: </a:t>
            </a:r>
            <a:r>
              <a:rPr lang="sl-SI" dirty="0" smtClean="0">
                <a:hlinkClick r:id="rId2"/>
              </a:rPr>
              <a:t>http://www.esl.eur.nl/fileadmin/ASSETS/frg/english/EH/English_Courses_2016-2017-6.pdf</a:t>
            </a:r>
            <a:r>
              <a:rPr lang="sl-SI" dirty="0" smtClean="0"/>
              <a:t>. Predmete za naslednje leto objavijo šele avgusta, tako da je seznam zgolj okviren. </a:t>
            </a:r>
          </a:p>
          <a:p>
            <a:r>
              <a:rPr lang="sl-SI" dirty="0" smtClean="0"/>
              <a:t>Večinoma gre za predmete magistrskih programov. </a:t>
            </a:r>
          </a:p>
          <a:p>
            <a:r>
              <a:rPr lang="sl-SI" dirty="0" smtClean="0"/>
              <a:t>Nasvet in priljubljena praksa: izberi več predmetov, kot jih glede na ECTS potrebuješ. Možnost je, da pride do spremembe predmetnika: določen predmet se odpove ali zamenja semester izvajanja, potem pa moraš izbrati med predmeti, ki so še na voljo – izbira je nato zelo omejena, saj je večina predmetov polno </a:t>
            </a:r>
            <a:r>
              <a:rPr lang="sl-SI" dirty="0" smtClean="0"/>
              <a:t>zasedenih. </a:t>
            </a:r>
            <a:r>
              <a:rPr lang="sl-SI" dirty="0" smtClean="0"/>
              <a:t>(Posledično imaš potem predmet Transportno pravo, ki pa si ga že imel </a:t>
            </a:r>
            <a:r>
              <a:rPr lang="sl-SI" dirty="0" smtClean="0"/>
              <a:t>doma</a:t>
            </a:r>
            <a:r>
              <a:rPr lang="sl-SI" dirty="0" smtClean="0"/>
              <a:t>, </a:t>
            </a:r>
            <a:r>
              <a:rPr lang="sl-SI" dirty="0" smtClean="0"/>
              <a:t>kar pomeni, da se </a:t>
            </a:r>
            <a:r>
              <a:rPr lang="sl-SI" dirty="0" smtClean="0"/>
              <a:t>ti </a:t>
            </a:r>
            <a:r>
              <a:rPr lang="sl-SI" dirty="0" smtClean="0"/>
              <a:t>ne bo priznal! </a:t>
            </a:r>
            <a:r>
              <a:rPr lang="sl-SI" dirty="0" smtClean="0">
                <a:sym typeface="Wingdings" panose="05000000000000000000" pitchFamily="2" charset="2"/>
              </a:rPr>
              <a:t> )</a:t>
            </a:r>
            <a:r>
              <a:rPr lang="sl-SI" dirty="0" smtClean="0"/>
              <a:t>Torej, v </a:t>
            </a:r>
            <a:r>
              <a:rPr lang="sl-SI" dirty="0" err="1" smtClean="0"/>
              <a:t>Learning</a:t>
            </a:r>
            <a:r>
              <a:rPr lang="sl-SI" dirty="0" smtClean="0"/>
              <a:t> </a:t>
            </a:r>
            <a:r>
              <a:rPr lang="sl-SI" dirty="0" err="1" smtClean="0"/>
              <a:t>Agreementu</a:t>
            </a:r>
            <a:r>
              <a:rPr lang="sl-SI" dirty="0" smtClean="0"/>
              <a:t> izberi več predmetov, potem pa se prvi teden odločiš, katerega boš dejansko opravljal, iz ostalih se pa izpišeš.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3586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ŠTUDIJ – IZVEDBA PREDMETOV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103921"/>
            <a:ext cx="10515600" cy="4754079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Ker rabite 20 ECTS točk na semester, to pomeni, da je sorazmeren izbor dveh predmetov v vsakem </a:t>
            </a:r>
            <a:r>
              <a:rPr lang="sl-SI" dirty="0" err="1" smtClean="0"/>
              <a:t>blocku</a:t>
            </a:r>
            <a:r>
              <a:rPr lang="sl-SI" dirty="0" smtClean="0"/>
              <a:t>, skupno torej 4.</a:t>
            </a:r>
          </a:p>
          <a:p>
            <a:r>
              <a:rPr lang="sl-SI" dirty="0" smtClean="0"/>
              <a:t>Predavanj je malo, v povprečju za predmet 2-4 ur tedensko. So obvezna in temeljijo na interaktivnosti študentov, kar pomeni, da je potrebno pred predavanji prebrati literaturo (in pogosto napisati esej/poročilo o prebranem), na predavanjih pa poteka diskusija o prebranem </a:t>
            </a:r>
            <a:r>
              <a:rPr lang="sl-SI" dirty="0" smtClean="0">
                <a:sym typeface="Wingdings" panose="05000000000000000000" pitchFamily="2" charset="2"/>
              </a:rPr>
              <a:t>. </a:t>
            </a:r>
            <a:endParaRPr lang="sl-SI" dirty="0" smtClean="0"/>
          </a:p>
          <a:p>
            <a:r>
              <a:rPr lang="sl-SI" dirty="0"/>
              <a:t>Veliko sprotnega dela – sicer odvisno od konkretnega predmeta, vendar ima večina vsaj 2 </a:t>
            </a:r>
            <a:r>
              <a:rPr lang="sl-SI" dirty="0" err="1"/>
              <a:t>assignmenta</a:t>
            </a:r>
            <a:r>
              <a:rPr lang="sl-SI" dirty="0"/>
              <a:t> –gre za določeno temo, ki jo moraš raziskati ali pa analizirati primer, oddati poročilo/</a:t>
            </a:r>
            <a:r>
              <a:rPr lang="sl-SI" dirty="0" err="1"/>
              <a:t>skeleton</a:t>
            </a:r>
            <a:r>
              <a:rPr lang="sl-SI" dirty="0"/>
              <a:t> argument in nato predstaviti ugotovitve.  </a:t>
            </a:r>
            <a:r>
              <a:rPr lang="sl-SI" dirty="0" err="1"/>
              <a:t>Assignmenti</a:t>
            </a:r>
            <a:r>
              <a:rPr lang="sl-SI" dirty="0"/>
              <a:t> so obvezni, niso pa del ocene. </a:t>
            </a:r>
          </a:p>
          <a:p>
            <a:r>
              <a:rPr lang="sl-SI" dirty="0" smtClean="0"/>
              <a:t>Vaj ni. </a:t>
            </a:r>
          </a:p>
          <a:p>
            <a:r>
              <a:rPr lang="sl-SI" dirty="0" smtClean="0"/>
              <a:t>Nekateri predmeti pa so </a:t>
            </a:r>
            <a:r>
              <a:rPr lang="sl-SI" dirty="0" err="1" smtClean="0"/>
              <a:t>research</a:t>
            </a:r>
            <a:r>
              <a:rPr lang="sl-SI" dirty="0" smtClean="0"/>
              <a:t> narave (po principu problem </a:t>
            </a:r>
            <a:r>
              <a:rPr lang="sl-SI" dirty="0" err="1" smtClean="0"/>
              <a:t>based</a:t>
            </a:r>
            <a:r>
              <a:rPr lang="sl-SI" dirty="0" smtClean="0"/>
              <a:t> </a:t>
            </a:r>
            <a:r>
              <a:rPr lang="sl-SI" dirty="0" err="1" smtClean="0"/>
              <a:t>learning</a:t>
            </a:r>
            <a:r>
              <a:rPr lang="sl-SI" dirty="0" smtClean="0"/>
              <a:t>), kar pomeni, da je ocena odvisna zgolj od </a:t>
            </a:r>
            <a:r>
              <a:rPr lang="sl-SI" dirty="0" err="1" smtClean="0"/>
              <a:t>assignmentov</a:t>
            </a:r>
            <a:r>
              <a:rPr lang="sl-SI" dirty="0" smtClean="0"/>
              <a:t>, posebnega izpita pa ni. Pri teh predmetih moraš tedensko oddajati </a:t>
            </a:r>
            <a:r>
              <a:rPr lang="sl-SI" dirty="0" err="1" smtClean="0"/>
              <a:t>assignmente</a:t>
            </a:r>
            <a:r>
              <a:rPr lang="sl-SI" dirty="0" smtClean="0"/>
              <a:t> (primerljivo bolonjski diplomi!), sledi pa </a:t>
            </a:r>
            <a:r>
              <a:rPr lang="sl-SI" dirty="0" err="1" smtClean="0"/>
              <a:t>final</a:t>
            </a:r>
            <a:r>
              <a:rPr lang="sl-SI" dirty="0" smtClean="0"/>
              <a:t> </a:t>
            </a:r>
            <a:r>
              <a:rPr lang="sl-SI" dirty="0" err="1" smtClean="0"/>
              <a:t>essay</a:t>
            </a:r>
            <a:r>
              <a:rPr lang="sl-SI" dirty="0"/>
              <a:t> </a:t>
            </a:r>
            <a:r>
              <a:rPr lang="sl-SI" dirty="0" smtClean="0"/>
              <a:t>(beri: VELIKO DELA!). </a:t>
            </a:r>
          </a:p>
          <a:p>
            <a:r>
              <a:rPr lang="sl-SI" dirty="0" smtClean="0"/>
              <a:t>Literatura: knjige je potrebno kupiti, kopiranje ni možno. V povprečju stane knjiga 30-50€. V knjižnici je dostopen zgolj 1 izvod vsake knjige, vrsta pa je dolga. Ostala literatura (razni članki) je objavljena na lawweb.nl.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823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jeno">
  <a:themeElements>
    <a:clrScheme name="Deljen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eljen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eljen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TM03457464[[fn=Deljeno]]</Template>
  <TotalTime>906</TotalTime>
  <Words>2314</Words>
  <Application>Microsoft Office PowerPoint</Application>
  <PresentationFormat>Širokozaslonsko</PresentationFormat>
  <Paragraphs>134</Paragraphs>
  <Slides>20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4" baseType="lpstr">
      <vt:lpstr>Gill Sans MT</vt:lpstr>
      <vt:lpstr>Wingdings</vt:lpstr>
      <vt:lpstr>Wingdings 2</vt:lpstr>
      <vt:lpstr>Deljeno</vt:lpstr>
      <vt:lpstr>  ERASMUS +  ROTTERDAM – ERASMUS UNIVERSITY ROTERDAM  ROTTERDAM </vt:lpstr>
      <vt:lpstr>SPLOŠNI PODATKI O KRAJU - NARAVOSLOVNO</vt:lpstr>
      <vt:lpstr>SPLOŠNI PODATKI O KRAJU - DRUŽBOSLOVNO</vt:lpstr>
      <vt:lpstr>ROTTERDAM – KAKO DO TJA</vt:lpstr>
      <vt:lpstr>ERASMUS UNIVERSITY ROTTERDAM</vt:lpstr>
      <vt:lpstr> EUR campus </vt:lpstr>
      <vt:lpstr>ŠTUDIJ - POGOJ</vt:lpstr>
      <vt:lpstr>ŠTUDIJ - AKADEMSKI KOLEDAR</vt:lpstr>
      <vt:lpstr>ŠTUDIJ – IZVEDBA PREDMETOV</vt:lpstr>
      <vt:lpstr>ŠTUDIJ - IZPITI</vt:lpstr>
      <vt:lpstr>KORISTNE INFORMACIJE - HRANA</vt:lpstr>
      <vt:lpstr>KULINARIČNI "UŽITKI"</vt:lpstr>
      <vt:lpstr>KORISTNE INFORMACIJE - PREVOZ</vt:lpstr>
      <vt:lpstr>KORISTNE INFORMACIJE</vt:lpstr>
      <vt:lpstr>KORISTNE INFORMACIJE – PROSTI ČAS IN AKTIVNOSTI</vt:lpstr>
      <vt:lpstr>KORISTNE INFORMACIJE – UČENJE JEZIKA</vt:lpstr>
      <vt:lpstr>NAMESTITEV</vt:lpstr>
      <vt:lpstr>NAMESTITEV</vt:lpstr>
      <vt:lpstr>NAMESTITEV - PRIVAT</vt:lpstr>
      <vt:lpstr>STROŠKI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FOTOGRAFIJA KRAJA IZMENJAVE</dc:title>
  <dc:creator>Nuša</dc:creator>
  <cp:lastModifiedBy>Nuša</cp:lastModifiedBy>
  <cp:revision>64</cp:revision>
  <dcterms:created xsi:type="dcterms:W3CDTF">2016-10-08T09:40:17Z</dcterms:created>
  <dcterms:modified xsi:type="dcterms:W3CDTF">2017-01-20T08:01:18Z</dcterms:modified>
</cp:coreProperties>
</file>