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7" r:id="rId4"/>
    <p:sldId id="258" r:id="rId5"/>
    <p:sldId id="262" r:id="rId6"/>
    <p:sldId id="261" r:id="rId7"/>
    <p:sldId id="259" r:id="rId8"/>
    <p:sldId id="260" r:id="rId9"/>
    <p:sldId id="264" r:id="rId10"/>
    <p:sldId id="267" r:id="rId11"/>
    <p:sldId id="268" r:id="rId12"/>
    <p:sldId id="269" r:id="rId13"/>
    <p:sldId id="270" r:id="rId14"/>
    <p:sldId id="265" r:id="rId15"/>
    <p:sldId id="266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6B45-A6FF-4687-BCE6-6D985049FE5E}" type="datetimeFigureOut">
              <a:rPr lang="sl-SI" smtClean="0"/>
              <a:pPr/>
              <a:t>4.3.2016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4495-EF4C-435F-823F-3AAC5D28A6CD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looglasi.com/nekretnine/izdavanje-stanova" TargetMode="External"/><Relationship Id="rId2" Type="http://schemas.openxmlformats.org/officeDocument/2006/relationships/hyperlink" Target="http://www.nekretnine.rs/stambeni-objekti/stanovi/izdavanje-prodaja/izdavanje/grad/beogr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ta.barbaric@rect.bg.ac.rs" TargetMode="External"/><Relationship Id="rId2" Type="http://schemas.openxmlformats.org/officeDocument/2006/relationships/hyperlink" Target="mailto:ivana.rodic@ius.bg.ac.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28760"/>
          </a:xfrm>
        </p:spPr>
        <p:txBody>
          <a:bodyPr>
            <a:noAutofit/>
          </a:bodyPr>
          <a:lstStyle/>
          <a:p>
            <a:r>
              <a:rPr lang="sl-SI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Beograd</a:t>
            </a:r>
            <a:endParaRPr lang="sl-SI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2" y="6143644"/>
            <a:ext cx="2543148" cy="538154"/>
          </a:xfrm>
        </p:spPr>
        <p:txBody>
          <a:bodyPr>
            <a:normAutofit/>
          </a:bodyPr>
          <a:lstStyle/>
          <a:p>
            <a:r>
              <a:rPr lang="sl-SI" sz="2400" dirty="0" smtClean="0">
                <a:solidFill>
                  <a:schemeClr val="tx1"/>
                </a:solidFill>
              </a:rPr>
              <a:t>Milena Derling</a:t>
            </a:r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beograd-cit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9144000" cy="282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Gledališča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14422"/>
            <a:ext cx="8786874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200" dirty="0" smtClean="0"/>
              <a:t>- </a:t>
            </a:r>
            <a:r>
              <a:rPr lang="pl-PL" sz="2200" dirty="0" smtClean="0"/>
              <a:t>Narodno pozorište, Trg Republike 1</a:t>
            </a:r>
          </a:p>
          <a:p>
            <a:pPr>
              <a:buNone/>
            </a:pPr>
            <a:r>
              <a:rPr lang="sl-SI" sz="2200" dirty="0" smtClean="0"/>
              <a:t>- Atelje 212, Svetogorska 21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pl-PL" sz="2200" dirty="0" smtClean="0"/>
              <a:t>Pozorište na Terazijama, Terazije 29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pt-BR" sz="2200" dirty="0" smtClean="0"/>
              <a:t>Zvezdara teatar</a:t>
            </a:r>
            <a:r>
              <a:rPr lang="sl-SI" sz="2200" dirty="0" smtClean="0"/>
              <a:t>, </a:t>
            </a:r>
            <a:r>
              <a:rPr lang="pt-BR" sz="2200" dirty="0" smtClean="0"/>
              <a:t>Milana Rakića 38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- Pozorište "Boško Buha“, Trg Republike 3</a:t>
            </a:r>
          </a:p>
          <a:p>
            <a:pPr>
              <a:buNone/>
            </a:pPr>
            <a:r>
              <a:rPr lang="sl-SI" sz="2200" dirty="0" smtClean="0"/>
              <a:t>- Pozorište "Slavija“, Svetog Save 16-18</a:t>
            </a:r>
          </a:p>
          <a:p>
            <a:pPr>
              <a:buNone/>
            </a:pPr>
            <a:r>
              <a:rPr lang="sl-SI" sz="2200" dirty="0" smtClean="0"/>
              <a:t>- Akademija 28, Nemanjina 28</a:t>
            </a:r>
          </a:p>
          <a:p>
            <a:pPr>
              <a:buNone/>
            </a:pPr>
            <a:r>
              <a:rPr lang="sl-SI" sz="2200" dirty="0" smtClean="0"/>
              <a:t>- Teatar 78, Resavska 78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it-IT" sz="2200" dirty="0" smtClean="0"/>
              <a:t>Teatar Le Studio</a:t>
            </a:r>
            <a:r>
              <a:rPr lang="sl-SI" sz="2200" dirty="0" smtClean="0"/>
              <a:t>, </a:t>
            </a:r>
            <a:r>
              <a:rPr lang="it-IT" sz="2200" dirty="0" smtClean="0"/>
              <a:t>Venizelosova 42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it-IT" sz="2200" dirty="0" smtClean="0"/>
              <a:t>UK "Palilula“</a:t>
            </a:r>
            <a:r>
              <a:rPr lang="sl-SI" sz="2200" dirty="0" smtClean="0"/>
              <a:t>, </a:t>
            </a:r>
            <a:r>
              <a:rPr lang="it-IT" sz="2200" dirty="0" smtClean="0"/>
              <a:t>Mitropolita Petra 8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- Malo pozorište "Duško Radović“, Aberdareva 1</a:t>
            </a:r>
          </a:p>
          <a:p>
            <a:pPr>
              <a:buNone/>
            </a:pPr>
            <a:r>
              <a:rPr lang="pl-PL" sz="2200" dirty="0" smtClean="0"/>
              <a:t>- </a:t>
            </a:r>
            <a:r>
              <a:rPr lang="sl-SI" sz="2200" dirty="0" smtClean="0"/>
              <a:t>Jugoslovensko dramsko pozorište, Kneza Milana 50</a:t>
            </a:r>
          </a:p>
          <a:p>
            <a:pPr>
              <a:buNone/>
            </a:pPr>
            <a:r>
              <a:rPr lang="sl-SI" sz="2200" dirty="0" smtClean="0"/>
              <a:t>- Beogradsko dramsko pozorište, Mileševska 64a</a:t>
            </a:r>
          </a:p>
          <a:p>
            <a:pPr>
              <a:buNone/>
            </a:pPr>
            <a:endParaRPr lang="sl-SI" sz="2200" dirty="0"/>
          </a:p>
        </p:txBody>
      </p:sp>
      <p:pic>
        <p:nvPicPr>
          <p:cNvPr id="4" name="Picture 3" descr="p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357299"/>
            <a:ext cx="3171258" cy="2375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</a:t>
            </a:r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501154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200" dirty="0" smtClean="0"/>
              <a:t>- Akademija 28, Nemanjina 28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pl-PL" sz="2200" dirty="0" smtClean="0"/>
              <a:t>Art bioskop Kolarac, Studentski trg 5</a:t>
            </a:r>
          </a:p>
          <a:p>
            <a:pPr>
              <a:buNone/>
            </a:pPr>
            <a:r>
              <a:rPr lang="sl-SI" sz="2200" dirty="0" smtClean="0"/>
              <a:t>- Cineplexx - Delta City, Jurija Gagarina 16/16A</a:t>
            </a:r>
          </a:p>
          <a:p>
            <a:pPr>
              <a:buNone/>
            </a:pPr>
            <a:r>
              <a:rPr lang="sl-SI" sz="2200" dirty="0" smtClean="0"/>
              <a:t>- Cineplexx - TC Usce, Bulevar Mihajla Pupina 4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nn-NO" sz="2200" dirty="0" smtClean="0"/>
              <a:t>Dom kulture "Studentski grad“</a:t>
            </a:r>
            <a:r>
              <a:rPr lang="sl-SI" sz="2200" dirty="0" smtClean="0"/>
              <a:t>, </a:t>
            </a:r>
            <a:r>
              <a:rPr lang="nn-NO" sz="2200" dirty="0" smtClean="0"/>
              <a:t>Bulevar Zorana Đinđića 179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- Dom sindikata, Dečanska 14</a:t>
            </a:r>
          </a:p>
          <a:p>
            <a:pPr>
              <a:buNone/>
            </a:pPr>
            <a:r>
              <a:rPr lang="sl-SI" sz="2200" dirty="0" smtClean="0"/>
              <a:t>- Dvorana Kulturnog centra, Kolarčeva 6</a:t>
            </a:r>
          </a:p>
          <a:p>
            <a:pPr>
              <a:buNone/>
            </a:pPr>
            <a:r>
              <a:rPr lang="sl-SI" sz="2200" dirty="0" smtClean="0"/>
              <a:t>- Roda Sinepleks, Požeška 83a</a:t>
            </a:r>
          </a:p>
          <a:p>
            <a:pPr>
              <a:buNone/>
            </a:pPr>
            <a:r>
              <a:rPr lang="sl-SI" sz="2200" dirty="0" smtClean="0"/>
              <a:t>- Takvud Sinepleks, Kneza Miloša 7</a:t>
            </a:r>
          </a:p>
          <a:p>
            <a:pPr>
              <a:buNone/>
            </a:pPr>
            <a:endParaRPr lang="sl-SI" sz="2200" dirty="0"/>
          </a:p>
        </p:txBody>
      </p:sp>
      <p:pic>
        <p:nvPicPr>
          <p:cNvPr id="4" name="Picture 3" descr="ki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714884"/>
            <a:ext cx="5341686" cy="198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Razstave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200" dirty="0" smtClean="0"/>
              <a:t>- </a:t>
            </a:r>
            <a:r>
              <a:rPr lang="pl-PL" sz="2200" dirty="0" smtClean="0"/>
              <a:t>Narodni muzej, Trg Republike 1a</a:t>
            </a:r>
          </a:p>
          <a:p>
            <a:pPr>
              <a:buNone/>
            </a:pPr>
            <a:r>
              <a:rPr lang="sl-SI" sz="2200" dirty="0" smtClean="0"/>
              <a:t>- Dom omladine, Makedonska 22</a:t>
            </a:r>
          </a:p>
          <a:p>
            <a:pPr>
              <a:buNone/>
            </a:pPr>
            <a:r>
              <a:rPr lang="sl-SI" sz="2200" dirty="0" smtClean="0"/>
              <a:t>- Galerija 212, Vlajkovićeva 25</a:t>
            </a:r>
          </a:p>
          <a:p>
            <a:pPr>
              <a:buNone/>
            </a:pPr>
            <a:r>
              <a:rPr lang="sl-SI" sz="2200" dirty="0" smtClean="0"/>
              <a:t>- Galerija "73“, Požeška 83a</a:t>
            </a:r>
          </a:p>
          <a:p>
            <a:pPr>
              <a:buNone/>
            </a:pPr>
            <a:r>
              <a:rPr lang="sl-SI" sz="2200" dirty="0" smtClean="0"/>
              <a:t>- Galerija "Artget“, Trg Republike 5/I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fi-FI" sz="2200" dirty="0" smtClean="0"/>
              <a:t>Galerija SANU</a:t>
            </a:r>
            <a:r>
              <a:rPr lang="sl-SI" sz="2200" dirty="0" smtClean="0"/>
              <a:t>, </a:t>
            </a:r>
            <a:r>
              <a:rPr lang="fi-FI" sz="2200" dirty="0" smtClean="0"/>
              <a:t>Knez Mihailova 35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pl-PL" sz="2200" dirty="0" smtClean="0"/>
              <a:t>Etnografski muzej, Studentski trg 13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pl-PL" sz="2200" dirty="0" smtClean="0"/>
              <a:t>Zadužbina Ilije M. Kolarca, Studentski trg 5</a:t>
            </a:r>
          </a:p>
          <a:p>
            <a:pPr>
              <a:buNone/>
            </a:pPr>
            <a:r>
              <a:rPr lang="sl-SI" sz="2200" dirty="0" smtClean="0"/>
              <a:t>- Kulturni centar Beograda, Knez Mihailova 6</a:t>
            </a:r>
          </a:p>
          <a:p>
            <a:pPr>
              <a:buNone/>
            </a:pPr>
            <a:r>
              <a:rPr lang="sl-SI" sz="2200" dirty="0" smtClean="0"/>
              <a:t>- </a:t>
            </a:r>
            <a:r>
              <a:rPr lang="nn-NO" sz="2200" dirty="0" smtClean="0"/>
              <a:t>Galerija "Akademija 28“</a:t>
            </a:r>
            <a:r>
              <a:rPr lang="sl-SI" sz="2200" dirty="0" smtClean="0"/>
              <a:t>, </a:t>
            </a:r>
            <a:r>
              <a:rPr lang="nn-NO" sz="2200" dirty="0" smtClean="0"/>
              <a:t>Nemanjina 28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- Galerija "Beograd“, Kosančićev venac 19</a:t>
            </a:r>
          </a:p>
          <a:p>
            <a:pPr>
              <a:buNone/>
            </a:pPr>
            <a:r>
              <a:rPr lang="sl-SI" sz="2200" dirty="0" smtClean="0"/>
              <a:t>- Galerija "Grafički kolektiv“, Obilićev venac 27</a:t>
            </a:r>
          </a:p>
        </p:txBody>
      </p:sp>
      <p:pic>
        <p:nvPicPr>
          <p:cNvPr id="4" name="Picture 3" descr="okdt2ikm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06501"/>
            <a:ext cx="4445000" cy="222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Nightlife in Belgrade</a:t>
            </a:r>
            <a:r>
              <a:rPr lang="sl-SI" sz="2800" dirty="0" smtClean="0"/>
              <a:t/>
            </a:r>
            <a:br>
              <a:rPr lang="sl-SI" sz="2800" dirty="0" smtClean="0"/>
            </a:br>
            <a:endParaRPr lang="sl-SI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200" dirty="0" smtClean="0"/>
              <a:t>             </a:t>
            </a:r>
            <a:r>
              <a:rPr lang="sl-SI" sz="2200" b="1" dirty="0" smtClean="0"/>
              <a:t>Mikser	</a:t>
            </a:r>
            <a:r>
              <a:rPr lang="sl-SI" sz="2200" dirty="0" smtClean="0"/>
              <a:t>	        </a:t>
            </a:r>
            <a:r>
              <a:rPr lang="sl-SI" sz="2200" b="1" dirty="0" smtClean="0"/>
              <a:t>  Manufaktura</a:t>
            </a:r>
            <a:r>
              <a:rPr lang="sl-SI" sz="2200" dirty="0" smtClean="0"/>
              <a:t>	</a:t>
            </a:r>
            <a:r>
              <a:rPr lang="sl-SI" sz="2200" b="1" dirty="0" smtClean="0"/>
              <a:t>Toro Latin GastroBar</a:t>
            </a:r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r>
              <a:rPr lang="sl-SI" sz="2400" dirty="0" smtClean="0"/>
              <a:t>      </a:t>
            </a:r>
            <a:r>
              <a:rPr lang="sl-SI" sz="2400" b="1" dirty="0" smtClean="0"/>
              <a:t>  </a:t>
            </a:r>
            <a:r>
              <a:rPr lang="sl-SI" sz="2200" b="1" dirty="0" smtClean="0"/>
              <a:t>Jazz Basta		           Club Lasta</a:t>
            </a:r>
            <a:r>
              <a:rPr lang="sl-SI" sz="2200" dirty="0" smtClean="0"/>
              <a:t>		</a:t>
            </a:r>
            <a:r>
              <a:rPr lang="sl-SI" sz="2200" b="1" dirty="0" smtClean="0"/>
              <a:t>Club 94</a:t>
            </a:r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 algn="ctr">
              <a:buNone/>
            </a:pPr>
            <a:r>
              <a:rPr lang="sl-SI" sz="2200" b="1" dirty="0" smtClean="0"/>
              <a:t> itd. (večina funkcionira na rezervacije)</a:t>
            </a:r>
          </a:p>
          <a:p>
            <a:pPr>
              <a:buNone/>
            </a:pPr>
            <a:endParaRPr lang="sl-SI" sz="2200" dirty="0" smtClean="0"/>
          </a:p>
        </p:txBody>
      </p:sp>
      <p:pic>
        <p:nvPicPr>
          <p:cNvPr id="4" name="Picture 3" descr="otvaranje-mikser-gardena-u-petak-26-ju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2893209" cy="1928806"/>
          </a:xfrm>
          <a:prstGeom prst="rect">
            <a:avLst/>
          </a:prstGeom>
        </p:spPr>
      </p:pic>
      <p:pic>
        <p:nvPicPr>
          <p:cNvPr id="5" name="Picture 4" descr="manufaktura-belgra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142984"/>
            <a:ext cx="1976430" cy="1976430"/>
          </a:xfrm>
          <a:prstGeom prst="rect">
            <a:avLst/>
          </a:prstGeom>
        </p:spPr>
      </p:pic>
      <p:pic>
        <p:nvPicPr>
          <p:cNvPr id="6" name="Picture 5" descr="toro-latin-gastrob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26" y="1142984"/>
            <a:ext cx="3333773" cy="2000264"/>
          </a:xfrm>
          <a:prstGeom prst="rect">
            <a:avLst/>
          </a:prstGeom>
        </p:spPr>
      </p:pic>
      <p:pic>
        <p:nvPicPr>
          <p:cNvPr id="7" name="Picture 6" descr="jazz-basta-belgra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643314"/>
            <a:ext cx="2500330" cy="1867922"/>
          </a:xfrm>
          <a:prstGeom prst="rect">
            <a:avLst/>
          </a:prstGeom>
        </p:spPr>
      </p:pic>
      <p:pic>
        <p:nvPicPr>
          <p:cNvPr id="8" name="Picture 7" descr="club-lasta-belgra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3643314"/>
            <a:ext cx="2786082" cy="1859344"/>
          </a:xfrm>
          <a:prstGeom prst="rect">
            <a:avLst/>
          </a:prstGeom>
        </p:spPr>
      </p:pic>
      <p:pic>
        <p:nvPicPr>
          <p:cNvPr id="9" name="Picture 8" descr="94-club-1024x6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4964" y="3643315"/>
            <a:ext cx="2784721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Administrativne obveznosti</a:t>
            </a:r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2400" dirty="0" smtClean="0"/>
              <a:t>(drugače je prekršek)</a:t>
            </a:r>
            <a:endParaRPr lang="sl-SI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sl-SI" sz="2400" b="1" dirty="0" smtClean="0"/>
              <a:t>Prijava prebivališča - </a:t>
            </a:r>
            <a:r>
              <a:rPr lang="sl-SI" sz="2400" dirty="0" smtClean="0"/>
              <a:t>takoj po prihodu </a:t>
            </a:r>
          </a:p>
          <a:p>
            <a:pPr>
              <a:buNone/>
            </a:pPr>
            <a:r>
              <a:rPr lang="sl-SI" sz="2400" dirty="0" smtClean="0"/>
              <a:t>      V najbližji policijski postaji, zastonj.</a:t>
            </a:r>
          </a:p>
          <a:p>
            <a:endParaRPr lang="sl-SI" sz="2400" dirty="0" smtClean="0"/>
          </a:p>
          <a:p>
            <a:r>
              <a:rPr lang="sl-SI" sz="2400" b="1" dirty="0" smtClean="0"/>
              <a:t>Bivalno dovoljenje - </a:t>
            </a:r>
            <a:r>
              <a:rPr lang="sl-SI" sz="2400" dirty="0" smtClean="0"/>
              <a:t>po določenem času</a:t>
            </a:r>
          </a:p>
          <a:p>
            <a:pPr>
              <a:buNone/>
            </a:pPr>
            <a:r>
              <a:rPr lang="sl-SI" sz="2400" dirty="0" smtClean="0"/>
              <a:t>     Policijska stanica Savski venac, Uprava za strance</a:t>
            </a:r>
          </a:p>
          <a:p>
            <a:pPr>
              <a:buNone/>
            </a:pPr>
            <a:r>
              <a:rPr lang="sl-SI" sz="2400" dirty="0" smtClean="0"/>
              <a:t>     ul. Savska 35 (pri železniški postaji)</a:t>
            </a:r>
          </a:p>
          <a:p>
            <a:pPr>
              <a:buNone/>
            </a:pPr>
            <a:r>
              <a:rPr lang="sl-SI" sz="2400" b="1" dirty="0" smtClean="0"/>
              <a:t>     </a:t>
            </a:r>
            <a:endParaRPr lang="sl-SI" sz="2400" dirty="0" smtClean="0"/>
          </a:p>
          <a:p>
            <a:pPr>
              <a:buNone/>
            </a:pPr>
            <a:r>
              <a:rPr lang="sl-SI" sz="2400" b="1" dirty="0" smtClean="0"/>
              <a:t>     </a:t>
            </a:r>
            <a:r>
              <a:rPr lang="sl-SI" sz="2400" dirty="0" smtClean="0"/>
              <a:t>Potrebni dokumenti: potrdilo od univerze (o izmenjavi), </a:t>
            </a:r>
          </a:p>
          <a:p>
            <a:pPr>
              <a:buNone/>
            </a:pPr>
            <a:r>
              <a:rPr lang="sl-SI" sz="2400" dirty="0" smtClean="0"/>
              <a:t>     slika, CV, plačana položnica (okrog 120 evrov)...</a:t>
            </a:r>
          </a:p>
          <a:p>
            <a:pPr>
              <a:buNone/>
            </a:pPr>
            <a:r>
              <a:rPr lang="sl-SI" sz="2400" b="1" dirty="0" smtClean="0"/>
              <a:t>     </a:t>
            </a:r>
            <a:r>
              <a:rPr lang="sl-SI" sz="2400" dirty="0" smtClean="0"/>
              <a:t>Bivalno dovoljenje se štempla v potni list.</a:t>
            </a:r>
            <a:endParaRPr lang="sl-SI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Nastanitev</a:t>
            </a:r>
            <a:endParaRPr lang="sl-SI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643602"/>
          </a:xfrm>
        </p:spPr>
        <p:txBody>
          <a:bodyPr>
            <a:normAutofit lnSpcReduction="10000"/>
          </a:bodyPr>
          <a:lstStyle/>
          <a:p>
            <a:r>
              <a:rPr lang="sl-SI" sz="2200" b="1" dirty="0" smtClean="0"/>
              <a:t>Študentski domovi</a:t>
            </a:r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r>
              <a:rPr lang="sl-SI" sz="2200" b="1" dirty="0" smtClean="0"/>
              <a:t>Stanovanja</a:t>
            </a:r>
          </a:p>
          <a:p>
            <a:pPr>
              <a:buNone/>
            </a:pPr>
            <a:r>
              <a:rPr lang="sl-SI" sz="2200" dirty="0" smtClean="0"/>
              <a:t>     </a:t>
            </a:r>
            <a:r>
              <a:rPr lang="sl-SI" sz="2200" dirty="0" smtClean="0">
                <a:hlinkClick r:id="rId2"/>
              </a:rPr>
              <a:t>http://www.nekretnine.rs/stambeni-objekti/stanovi/izdavanje-prodaja/izdavanje/grad/beograd</a:t>
            </a: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     </a:t>
            </a:r>
            <a:r>
              <a:rPr lang="sl-SI" sz="2200" dirty="0" smtClean="0">
                <a:hlinkClick r:id="rId3"/>
              </a:rPr>
              <a:t>http://www.halooglasi.com/nekretnine/izdavanje-stanova</a:t>
            </a:r>
            <a:r>
              <a:rPr lang="sl-SI" sz="2200" dirty="0" smtClean="0"/>
              <a:t> </a:t>
            </a:r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	- prek agencije (provizija za posredovanje v višini polovice ene najemnine)</a:t>
            </a:r>
          </a:p>
          <a:p>
            <a:pPr>
              <a:buNone/>
            </a:pPr>
            <a:r>
              <a:rPr lang="sl-SI" sz="2200" dirty="0" smtClean="0"/>
              <a:t>     - neposredna sklenitev najemne pogodbe z lastnikom (ni provizije) </a:t>
            </a:r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r>
              <a:rPr lang="sl-SI" sz="2200" dirty="0" smtClean="0"/>
              <a:t>     V vsakem primeru depozit - ena najemnina vnaprej.</a:t>
            </a:r>
          </a:p>
          <a:p>
            <a:pPr>
              <a:buNone/>
            </a:pPr>
            <a:r>
              <a:rPr lang="sl-SI" sz="2200" dirty="0" smtClean="0"/>
              <a:t>     Najemnina se vedno plačuje v evrih!</a:t>
            </a:r>
          </a:p>
          <a:p>
            <a:pPr>
              <a:buNone/>
            </a:pPr>
            <a:r>
              <a:rPr lang="sl-SI" sz="2200" dirty="0" smtClean="0"/>
              <a:t>     </a:t>
            </a:r>
            <a:endParaRPr lang="sl-SI" sz="2200" dirty="0"/>
          </a:p>
        </p:txBody>
      </p:sp>
      <p:pic>
        <p:nvPicPr>
          <p:cNvPr id="4" name="Picture 3" descr="1553_studgr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1071546"/>
            <a:ext cx="3571900" cy="1578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Pravni fakultet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8929718" cy="60007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l-SI" sz="2200" b="1" dirty="0" smtClean="0"/>
              <a:t>Ul. Bulevar Kralja Aleksandra 67</a:t>
            </a:r>
          </a:p>
          <a:p>
            <a:pPr>
              <a:buNone/>
            </a:pPr>
            <a:r>
              <a:rPr lang="sl-SI" sz="2200" b="1" dirty="0" smtClean="0"/>
              <a:t>Tel.:  +381 11 3027600</a:t>
            </a:r>
          </a:p>
          <a:p>
            <a:pPr>
              <a:buNone/>
            </a:pPr>
            <a:endParaRPr lang="sl-SI" sz="2400" b="1" dirty="0" smtClean="0"/>
          </a:p>
          <a:p>
            <a:r>
              <a:rPr lang="sl-SI" sz="2400" dirty="0" smtClean="0"/>
              <a:t>Univerzitetni študijski program</a:t>
            </a:r>
          </a:p>
          <a:p>
            <a:pPr>
              <a:buNone/>
            </a:pPr>
            <a:r>
              <a:rPr lang="sl-SI" sz="2400" dirty="0" smtClean="0"/>
              <a:t>       1. stopnje traja 4 leta.</a:t>
            </a:r>
          </a:p>
          <a:p>
            <a:r>
              <a:rPr lang="sl-SI" sz="2400" dirty="0" smtClean="0"/>
              <a:t>Magistrski študijski program </a:t>
            </a:r>
          </a:p>
          <a:p>
            <a:pPr>
              <a:buNone/>
            </a:pPr>
            <a:r>
              <a:rPr lang="sl-SI" sz="2400" dirty="0" smtClean="0"/>
              <a:t>       (master akademske studije) pa eno leto.</a:t>
            </a:r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endParaRPr lang="sl-SI" sz="2000" dirty="0" smtClean="0"/>
          </a:p>
          <a:p>
            <a:pPr>
              <a:buNone/>
            </a:pPr>
            <a:r>
              <a:rPr lang="sl-SI" sz="2400" dirty="0" smtClean="0"/>
              <a:t>Na magistrskem študijskem programu obstajajo različni moduli oz. smeri </a:t>
            </a:r>
          </a:p>
          <a:p>
            <a:pPr>
              <a:buNone/>
            </a:pPr>
            <a:r>
              <a:rPr lang="sl-SI" sz="2400" dirty="0" smtClean="0"/>
              <a:t>(v okviru teh smeri pa so različni predmeti):</a:t>
            </a:r>
          </a:p>
          <a:p>
            <a:r>
              <a:rPr lang="sl-SI" sz="2400" dirty="0" smtClean="0"/>
              <a:t>Građansko-pravni modul (civilno-pravni)</a:t>
            </a:r>
          </a:p>
          <a:p>
            <a:r>
              <a:rPr lang="sl-SI" sz="2400" dirty="0" smtClean="0"/>
              <a:t>Poslovno-pravni modul</a:t>
            </a:r>
          </a:p>
          <a:p>
            <a:r>
              <a:rPr lang="sl-SI" sz="2400" dirty="0" smtClean="0"/>
              <a:t>Trgovinsko-pravni modul</a:t>
            </a:r>
          </a:p>
          <a:p>
            <a:r>
              <a:rPr lang="sl-SI" sz="2400" dirty="0" smtClean="0"/>
              <a:t>Krivično-pravni modul (kazensko-pravni)</a:t>
            </a:r>
          </a:p>
          <a:p>
            <a:r>
              <a:rPr lang="sl-SI" sz="2400" dirty="0" smtClean="0"/>
              <a:t>Pravno-istorijski modul </a:t>
            </a:r>
            <a:r>
              <a:rPr lang="sl-SI" sz="2400" smtClean="0"/>
              <a:t>(</a:t>
            </a:r>
            <a:r>
              <a:rPr lang="sl-SI" sz="2400" smtClean="0"/>
              <a:t>pravno-zgodovinski</a:t>
            </a:r>
            <a:r>
              <a:rPr lang="sl-SI" sz="2400" dirty="0" smtClean="0"/>
              <a:t>)</a:t>
            </a:r>
          </a:p>
          <a:p>
            <a:r>
              <a:rPr lang="sl-SI" sz="2400" dirty="0" smtClean="0"/>
              <a:t>Međunarodno-pravni modul (mednarodno-pravni)</a:t>
            </a:r>
          </a:p>
          <a:p>
            <a:r>
              <a:rPr lang="sl-SI" sz="2400" dirty="0" smtClean="0"/>
              <a:t>Javno-pravni modul</a:t>
            </a:r>
          </a:p>
          <a:p>
            <a:r>
              <a:rPr lang="sl-SI" sz="2400" dirty="0" smtClean="0"/>
              <a:t>Pravno-ekonomski modul</a:t>
            </a:r>
          </a:p>
          <a:p>
            <a:r>
              <a:rPr lang="sl-SI" sz="2400" dirty="0" smtClean="0"/>
              <a:t>Pravno-teorijski modul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Več info: http://www.ius.bg.ac.rs/info/master%2015-16/NASTAVNI%20PLAN%20MASTER%20STUDIJA%202015-2016.pdf</a:t>
            </a:r>
          </a:p>
          <a:p>
            <a:endParaRPr lang="sl-SI" sz="1800" dirty="0" smtClean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 smtClean="0"/>
          </a:p>
        </p:txBody>
      </p:sp>
      <p:pic>
        <p:nvPicPr>
          <p:cNvPr id="4" name="Picture 3" descr="pravni-fakult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857232"/>
            <a:ext cx="4081676" cy="2102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sl-SI" sz="2800" dirty="0" smtClean="0"/>
              <a:t/>
            </a:r>
            <a:br>
              <a:rPr lang="sl-SI" sz="2800" dirty="0" smtClean="0"/>
            </a:br>
            <a:r>
              <a:rPr lang="sl-SI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Potek študija</a:t>
            </a:r>
            <a:endParaRPr lang="sl-SI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</p:spPr>
        <p:txBody>
          <a:bodyPr>
            <a:normAutofit/>
          </a:bodyPr>
          <a:lstStyle/>
          <a:p>
            <a:r>
              <a:rPr lang="sl-SI" sz="2400" dirty="0" smtClean="0"/>
              <a:t>Pouk se izvaja v srbskem jeziku.</a:t>
            </a:r>
          </a:p>
          <a:p>
            <a:r>
              <a:rPr lang="sl-SI" sz="2400" dirty="0" smtClean="0"/>
              <a:t>Večina literature je v cirilici.</a:t>
            </a:r>
          </a:p>
          <a:p>
            <a:r>
              <a:rPr lang="sl-SI" sz="2400" dirty="0" smtClean="0"/>
              <a:t>Predavanja na magistrskem študijskem programu so se izvajala popoldne (od 17:00 do 20:00).</a:t>
            </a:r>
          </a:p>
          <a:p>
            <a:r>
              <a:rPr lang="sl-SI" sz="2400" dirty="0" smtClean="0"/>
              <a:t>Na izpitu je dovoljeno pisati z latinico.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b="1" dirty="0" smtClean="0"/>
              <a:t>Kontakti:</a:t>
            </a:r>
          </a:p>
          <a:p>
            <a:r>
              <a:rPr lang="sl-SI" sz="2400" dirty="0" smtClean="0"/>
              <a:t>Ivana Rodić, Pravni fakultet Beograd</a:t>
            </a:r>
          </a:p>
          <a:p>
            <a:pPr>
              <a:buNone/>
            </a:pPr>
            <a:r>
              <a:rPr lang="sl-SI" sz="2400" dirty="0" smtClean="0"/>
              <a:t>     Tel: +381 11 3027 725, </a:t>
            </a:r>
            <a:r>
              <a:rPr lang="sl-SI" sz="2400" dirty="0" smtClean="0">
                <a:hlinkClick r:id="rId2"/>
              </a:rPr>
              <a:t>ivana.rodic@ius.bg.ac.rs</a:t>
            </a:r>
            <a:endParaRPr lang="sl-SI" sz="2400" dirty="0" smtClean="0"/>
          </a:p>
          <a:p>
            <a:r>
              <a:rPr lang="sl-SI" sz="2400" dirty="0" smtClean="0"/>
              <a:t>Marta Barbarić, Univerzitet u Beogradu</a:t>
            </a:r>
          </a:p>
          <a:p>
            <a:pPr>
              <a:buNone/>
            </a:pPr>
            <a:r>
              <a:rPr lang="sl-SI" sz="2400" dirty="0" smtClean="0"/>
              <a:t>     Tel: +381 11 3207 489,  </a:t>
            </a:r>
            <a:r>
              <a:rPr lang="sl-SI" sz="2400" u="sng" dirty="0" smtClean="0">
                <a:hlinkClick r:id="rId3"/>
              </a:rPr>
              <a:t>marta.barbaric@rect.bg.ac.rs</a:t>
            </a:r>
            <a:endParaRPr lang="sl-SI" sz="2400" dirty="0" smtClean="0"/>
          </a:p>
          <a:p>
            <a:pPr>
              <a:buNone/>
            </a:pPr>
            <a:endParaRPr lang="sl-SI" sz="2400" dirty="0"/>
          </a:p>
        </p:txBody>
      </p:sp>
      <p:pic>
        <p:nvPicPr>
          <p:cNvPr id="4" name="Picture 3" descr="pren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1429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Srečno </a:t>
            </a:r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eo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8765215" cy="51657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r>
              <a:rPr lang="sl-SI" sz="2000" dirty="0" smtClean="0"/>
              <a:t>			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b="1" dirty="0" smtClean="0"/>
              <a:t>Avtobusna in železniška postaja – kjer piše “argus tours”</a:t>
            </a:r>
            <a:br>
              <a:rPr lang="sl-SI" sz="2000" b="1" dirty="0" smtClean="0"/>
            </a:b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b="1" dirty="0" smtClean="0"/>
              <a:t>Levo – Novi Beograd		                       Desno – Beograd center</a:t>
            </a:r>
            <a:endParaRPr lang="sl-SI" sz="2000" dirty="0"/>
          </a:p>
        </p:txBody>
      </p:sp>
      <p:pic>
        <p:nvPicPr>
          <p:cNvPr id="5" name="Content Placeholder 4" descr="map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449035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Splošni podatki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sz="2400" b="1" dirty="0" smtClean="0"/>
              <a:t>Geografski položaj: </a:t>
            </a:r>
            <a:r>
              <a:rPr lang="sl-SI" sz="2400" dirty="0"/>
              <a:t>n</a:t>
            </a:r>
            <a:r>
              <a:rPr lang="sl-SI" sz="2400" dirty="0" smtClean="0"/>
              <a:t>ahaja </a:t>
            </a:r>
            <a:r>
              <a:rPr lang="sl-SI" sz="2400" dirty="0"/>
              <a:t>se v </a:t>
            </a:r>
            <a:r>
              <a:rPr lang="sl-SI" sz="2400" dirty="0" smtClean="0"/>
              <a:t>jugovzhodni Evropi na Balkanskem polotoku</a:t>
            </a:r>
          </a:p>
          <a:p>
            <a:pPr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                               (mesto leži na sotočju Donave in Save v severni Srbiji)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b="1" dirty="0" smtClean="0"/>
              <a:t>Površina: </a:t>
            </a:r>
            <a:r>
              <a:rPr lang="sl-SI" sz="2400" dirty="0" smtClean="0"/>
              <a:t>322.268  ha – 17 občin</a:t>
            </a:r>
            <a:endParaRPr lang="sl-SI" sz="2400" b="1" dirty="0" smtClean="0"/>
          </a:p>
          <a:p>
            <a:pPr>
              <a:buNone/>
            </a:pPr>
            <a:r>
              <a:rPr lang="sl-SI" sz="2400" b="1" dirty="0" smtClean="0"/>
              <a:t>Klima: </a:t>
            </a:r>
            <a:r>
              <a:rPr lang="sl-SI" sz="2400" dirty="0" smtClean="0"/>
              <a:t>zmerna kontinentalna</a:t>
            </a:r>
          </a:p>
          <a:p>
            <a:pPr>
              <a:buNone/>
            </a:pPr>
            <a:r>
              <a:rPr lang="sl-SI" sz="2400" b="1" dirty="0" smtClean="0"/>
              <a:t>Nadmorska višina: </a:t>
            </a:r>
            <a:r>
              <a:rPr lang="sl-SI" sz="2400" dirty="0" smtClean="0"/>
              <a:t>116,75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b="1" dirty="0" smtClean="0"/>
              <a:t>Št. </a:t>
            </a:r>
            <a:r>
              <a:rPr lang="sl-SI" sz="2400" b="1" dirty="0"/>
              <a:t>p</a:t>
            </a:r>
            <a:r>
              <a:rPr lang="sl-SI" sz="2400" b="1" dirty="0" smtClean="0"/>
              <a:t>rebivalcev: </a:t>
            </a:r>
            <a:r>
              <a:rPr lang="sl-SI" sz="2400" dirty="0" smtClean="0"/>
              <a:t>2.359.440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b="1" dirty="0" smtClean="0"/>
              <a:t>Klicna koda: </a:t>
            </a:r>
            <a:r>
              <a:rPr lang="sl-SI" sz="2400" dirty="0" smtClean="0"/>
              <a:t>+381 11</a:t>
            </a:r>
          </a:p>
          <a:p>
            <a:pPr>
              <a:buNone/>
            </a:pPr>
            <a:r>
              <a:rPr lang="sl-SI" sz="2400" b="1" dirty="0" smtClean="0"/>
              <a:t>Poštna številka: </a:t>
            </a:r>
            <a:r>
              <a:rPr lang="sl-SI" sz="2400" dirty="0" smtClean="0"/>
              <a:t>11000</a:t>
            </a:r>
          </a:p>
          <a:p>
            <a:pPr>
              <a:buNone/>
            </a:pPr>
            <a:endParaRPr lang="sl-SI" sz="2400" dirty="0"/>
          </a:p>
          <a:p>
            <a:pPr>
              <a:buNone/>
            </a:pPr>
            <a:r>
              <a:rPr lang="sl-SI" sz="2400" b="1" dirty="0" smtClean="0"/>
              <a:t>Valuta: </a:t>
            </a:r>
            <a:r>
              <a:rPr lang="sl-SI" sz="2400" dirty="0" smtClean="0"/>
              <a:t>dinar, 1.00 </a:t>
            </a:r>
            <a:r>
              <a:rPr lang="sl-SI" sz="2400" dirty="0"/>
              <a:t>EUR = 123.0 </a:t>
            </a:r>
            <a:r>
              <a:rPr lang="sl-SI" sz="2400" dirty="0" smtClean="0"/>
              <a:t>RSD</a:t>
            </a:r>
          </a:p>
          <a:p>
            <a:pPr>
              <a:buNone/>
            </a:pPr>
            <a:r>
              <a:rPr lang="sl-SI" sz="2400" dirty="0" smtClean="0"/>
              <a:t>              (menjalnice so na vsakem koraku)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b="1" dirty="0" smtClean="0"/>
              <a:t>Pisava: </a:t>
            </a:r>
            <a:r>
              <a:rPr lang="sl-SI" sz="2400" dirty="0" smtClean="0"/>
              <a:t>cirilica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4" name="Picture 3" descr="bg_g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214554"/>
            <a:ext cx="2500330" cy="297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Znamenitosti –</a:t>
            </a:r>
            <a:r>
              <a:rPr lang="sl-S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strogi center “krug dvojke” (tramvaj št. 2)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785794"/>
            <a:ext cx="9017391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200" b="1" dirty="0" smtClean="0"/>
              <a:t>Ulica Knez Mihajlova</a:t>
            </a:r>
            <a:r>
              <a:rPr lang="sl-SI" sz="2200" b="1" dirty="0"/>
              <a:t> </a:t>
            </a:r>
            <a:r>
              <a:rPr lang="sl-SI" sz="2200" b="1" dirty="0" smtClean="0"/>
              <a:t>           Trg republike                Studentski trg (Univerza!)</a:t>
            </a:r>
          </a:p>
          <a:p>
            <a:pPr>
              <a:buNone/>
            </a:pPr>
            <a:endParaRPr lang="sl-SI" sz="2200" b="1" dirty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r>
              <a:rPr lang="sl-SI" sz="2200" b="1" dirty="0" smtClean="0"/>
              <a:t>	</a:t>
            </a:r>
            <a:r>
              <a:rPr lang="sl-SI" sz="2200" b="1" dirty="0"/>
              <a:t> </a:t>
            </a:r>
            <a:r>
              <a:rPr lang="sl-SI" sz="2200" b="1" dirty="0" smtClean="0"/>
              <a:t>              Kalemegdan (trdnjava, narava – kulturna dediščina)</a:t>
            </a:r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/>
          </a:p>
          <a:p>
            <a:pPr>
              <a:buNone/>
            </a:pPr>
            <a:endParaRPr lang="sl-SI" sz="2200" dirty="0"/>
          </a:p>
        </p:txBody>
      </p:sp>
      <p:pic>
        <p:nvPicPr>
          <p:cNvPr id="5" name="Picture 4" descr="knez d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2357454" cy="1765815"/>
          </a:xfrm>
          <a:prstGeom prst="rect">
            <a:avLst/>
          </a:prstGeom>
        </p:spPr>
      </p:pic>
      <p:pic>
        <p:nvPicPr>
          <p:cNvPr id="7" name="Picture 6" descr="trg 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1214422"/>
            <a:ext cx="2786082" cy="1752377"/>
          </a:xfrm>
          <a:prstGeom prst="rect">
            <a:avLst/>
          </a:prstGeom>
        </p:spPr>
      </p:pic>
      <p:pic>
        <p:nvPicPr>
          <p:cNvPr id="8" name="Picture 7" descr="studentski-park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214422"/>
            <a:ext cx="2928958" cy="1757375"/>
          </a:xfrm>
          <a:prstGeom prst="rect">
            <a:avLst/>
          </a:prstGeom>
        </p:spPr>
      </p:pic>
      <p:pic>
        <p:nvPicPr>
          <p:cNvPr id="11" name="Picture 10" descr="kal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571876"/>
            <a:ext cx="3071834" cy="1357322"/>
          </a:xfrm>
          <a:prstGeom prst="rect">
            <a:avLst/>
          </a:prstGeom>
        </p:spPr>
      </p:pic>
      <p:pic>
        <p:nvPicPr>
          <p:cNvPr id="12" name="Picture 11" descr="kal 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3571876"/>
            <a:ext cx="2286016" cy="1371609"/>
          </a:xfrm>
          <a:prstGeom prst="rect">
            <a:avLst/>
          </a:prstGeom>
        </p:spPr>
      </p:pic>
      <p:pic>
        <p:nvPicPr>
          <p:cNvPr id="13" name="Picture 12" descr="kal 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5072075"/>
            <a:ext cx="2000263" cy="1500198"/>
          </a:xfrm>
          <a:prstGeom prst="rect">
            <a:avLst/>
          </a:prstGeom>
        </p:spPr>
      </p:pic>
      <p:pic>
        <p:nvPicPr>
          <p:cNvPr id="14" name="Picture 13" descr="kal 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5143512"/>
            <a:ext cx="1928826" cy="1446619"/>
          </a:xfrm>
          <a:prstGeom prst="rect">
            <a:avLst/>
          </a:prstGeom>
        </p:spPr>
      </p:pic>
      <p:pic>
        <p:nvPicPr>
          <p:cNvPr id="15" name="Picture 14" descr="k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562" y="5072074"/>
            <a:ext cx="2002842" cy="1500198"/>
          </a:xfrm>
          <a:prstGeom prst="rect">
            <a:avLst/>
          </a:prstGeom>
        </p:spPr>
      </p:pic>
      <p:pic>
        <p:nvPicPr>
          <p:cNvPr id="16" name="Picture 15" descr="k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5072074"/>
            <a:ext cx="2214578" cy="1492609"/>
          </a:xfrm>
          <a:prstGeom prst="rect">
            <a:avLst/>
          </a:prstGeom>
        </p:spPr>
      </p:pic>
      <p:pic>
        <p:nvPicPr>
          <p:cNvPr id="18" name="Picture 17" descr="kal milen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0034" y="3571876"/>
            <a:ext cx="2120816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290"/>
            <a:ext cx="8929718" cy="591187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l-SI" sz="4600" b="1" dirty="0" smtClean="0"/>
              <a:t>Skadarlija - Boemska četrt + Restoran “Tri šešira”    Terazije – hotel Moskva</a:t>
            </a:r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4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36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r>
              <a:rPr lang="sl-SI" sz="4200" b="1" dirty="0" smtClean="0"/>
              <a:t>                Trg Slavija			Savamala – za zvečer </a:t>
            </a:r>
            <a:r>
              <a:rPr lang="sl-SI" sz="4200" b="1" dirty="0" smtClean="0">
                <a:sym typeface="Wingdings" pitchFamily="2" charset="2"/>
              </a:rPr>
              <a:t> </a:t>
            </a:r>
            <a:endParaRPr lang="sl-SI" sz="4200" b="1" dirty="0" smtClean="0"/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endParaRPr lang="sl-SI" sz="2400" b="1" dirty="0" smtClean="0"/>
          </a:p>
          <a:p>
            <a:pPr>
              <a:buNone/>
            </a:pPr>
            <a:r>
              <a:rPr lang="sl-SI" sz="2400" b="1" dirty="0" smtClean="0"/>
              <a:t>     </a:t>
            </a:r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endParaRPr lang="sl-SI" sz="2400" dirty="0" smtClean="0"/>
          </a:p>
          <a:p>
            <a:pPr>
              <a:buNone/>
            </a:pPr>
            <a:r>
              <a:rPr lang="sl-SI" sz="2400" dirty="0" smtClean="0"/>
              <a:t>   </a:t>
            </a:r>
          </a:p>
        </p:txBody>
      </p:sp>
      <p:pic>
        <p:nvPicPr>
          <p:cNvPr id="4" name="Picture 3" descr="skadarl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71480"/>
            <a:ext cx="2893239" cy="1928826"/>
          </a:xfrm>
          <a:prstGeom prst="rect">
            <a:avLst/>
          </a:prstGeom>
        </p:spPr>
      </p:pic>
      <p:pic>
        <p:nvPicPr>
          <p:cNvPr id="5" name="Picture 4" descr="skadarlija-tri-sesi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571480"/>
            <a:ext cx="2571768" cy="1928826"/>
          </a:xfrm>
          <a:prstGeom prst="rect">
            <a:avLst/>
          </a:prstGeom>
        </p:spPr>
      </p:pic>
      <p:pic>
        <p:nvPicPr>
          <p:cNvPr id="7" name="Picture 6" descr="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571480"/>
            <a:ext cx="2563806" cy="1925185"/>
          </a:xfrm>
          <a:prstGeom prst="rect">
            <a:avLst/>
          </a:prstGeom>
        </p:spPr>
      </p:pic>
      <p:pic>
        <p:nvPicPr>
          <p:cNvPr id="8" name="Picture 7" descr="trg-slavij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286124"/>
            <a:ext cx="2928958" cy="1952639"/>
          </a:xfrm>
          <a:prstGeom prst="rect">
            <a:avLst/>
          </a:prstGeom>
        </p:spPr>
      </p:pic>
      <p:pic>
        <p:nvPicPr>
          <p:cNvPr id="9" name="Picture 8" descr="grafika klubovi_1000x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1934" y="3214686"/>
            <a:ext cx="3786214" cy="3127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Sava i Dunav</a:t>
            </a:r>
            <a:endParaRPr lang="sl-SI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aa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3423318" cy="2571768"/>
          </a:xfrm>
        </p:spPr>
      </p:pic>
      <p:pic>
        <p:nvPicPr>
          <p:cNvPr id="7" name="Picture 6" descr="luka-beog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857628"/>
            <a:ext cx="4036331" cy="2692989"/>
          </a:xfrm>
          <a:prstGeom prst="rect">
            <a:avLst/>
          </a:prstGeom>
        </p:spPr>
      </p:pic>
      <p:pic>
        <p:nvPicPr>
          <p:cNvPr id="8" name="Picture 7" descr="savar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214422"/>
            <a:ext cx="4817302" cy="2428892"/>
          </a:xfrm>
          <a:prstGeom prst="rect">
            <a:avLst/>
          </a:prstGeom>
        </p:spPr>
      </p:pic>
      <p:pic>
        <p:nvPicPr>
          <p:cNvPr id="9" name="Picture 8" descr="ratno-ostrvo-sava-duna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857628"/>
            <a:ext cx="4228071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sl-SI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Bulevar Kralja Aleksandra 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215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l-SI" sz="2000" b="1" dirty="0" smtClean="0"/>
              <a:t>  Narodna skupština</a:t>
            </a:r>
            <a:r>
              <a:rPr lang="sl-SI" sz="2000" b="1" dirty="0"/>
              <a:t> </a:t>
            </a:r>
            <a:r>
              <a:rPr lang="sl-SI" sz="2000" b="1" dirty="0" smtClean="0"/>
              <a:t>                  Gradska skupština                Crkva Sv. Marka </a:t>
            </a:r>
          </a:p>
          <a:p>
            <a:pPr>
              <a:buNone/>
            </a:pPr>
            <a:endParaRPr lang="sl-SI" sz="2000" b="1" dirty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/>
          </a:p>
          <a:p>
            <a:pPr>
              <a:buNone/>
            </a:pPr>
            <a:endParaRPr lang="sl-SI" sz="2200" b="1" dirty="0"/>
          </a:p>
          <a:p>
            <a:pPr>
              <a:buNone/>
            </a:pPr>
            <a:r>
              <a:rPr lang="sl-SI" sz="2000" b="1" dirty="0" smtClean="0"/>
              <a:t>     </a:t>
            </a:r>
          </a:p>
          <a:p>
            <a:pPr>
              <a:buNone/>
            </a:pPr>
            <a:r>
              <a:rPr lang="sl-SI" sz="2000" b="1" dirty="0" smtClean="0"/>
              <a:t>Tašmajdan park                          Pravni fakultet </a:t>
            </a:r>
            <a:r>
              <a:rPr lang="sl-SI" sz="2000" b="1" dirty="0" smtClean="0">
                <a:sym typeface="Wingdings" pitchFamily="2" charset="2"/>
              </a:rPr>
              <a:t>               Univerzitetska biblioteka</a:t>
            </a:r>
            <a:endParaRPr lang="sl-SI" sz="2000" b="1" dirty="0" smtClean="0"/>
          </a:p>
          <a:p>
            <a:pPr>
              <a:buNone/>
            </a:pPr>
            <a:endParaRPr lang="sl-SI" sz="2200" b="1" dirty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endParaRPr lang="sl-SI" sz="2200" b="1" dirty="0" smtClean="0"/>
          </a:p>
          <a:p>
            <a:pPr>
              <a:buNone/>
            </a:pPr>
            <a:r>
              <a:rPr lang="sl-SI" sz="2000" b="1" dirty="0" smtClean="0"/>
              <a:t>Vukov spomenik                             Podzemna železnica - “Beovoz”     </a:t>
            </a:r>
          </a:p>
          <a:p>
            <a:pPr>
              <a:buNone/>
            </a:pPr>
            <a:r>
              <a:rPr lang="sl-SI" sz="2000" b="1" dirty="0" smtClean="0"/>
              <a:t>                                                                                                    </a:t>
            </a:r>
            <a:r>
              <a:rPr lang="sl-SI" sz="1800" b="1" dirty="0" smtClean="0"/>
              <a:t>Postaje (stanice):</a:t>
            </a:r>
          </a:p>
          <a:p>
            <a:pPr>
              <a:buNone/>
            </a:pPr>
            <a:r>
              <a:rPr lang="sl-SI" sz="1800" b="1" dirty="0" smtClean="0"/>
              <a:t>                                                                                                             - Karađorđev park</a:t>
            </a:r>
          </a:p>
          <a:p>
            <a:pPr>
              <a:buNone/>
            </a:pPr>
            <a:r>
              <a:rPr lang="sl-SI" sz="2200" b="1" dirty="0" smtClean="0"/>
              <a:t>                                                                                          - </a:t>
            </a:r>
            <a:r>
              <a:rPr lang="sl-SI" sz="1800" b="1" dirty="0" smtClean="0"/>
              <a:t>Novi Beograd</a:t>
            </a:r>
            <a:endParaRPr lang="sl-SI" sz="2200" b="1" dirty="0" smtClean="0"/>
          </a:p>
          <a:p>
            <a:pPr>
              <a:buNone/>
            </a:pPr>
            <a:r>
              <a:rPr lang="sl-SI" sz="2200" b="1" dirty="0" smtClean="0"/>
              <a:t>                                                                                          - </a:t>
            </a:r>
            <a:r>
              <a:rPr lang="sl-SI" sz="1800" b="1" dirty="0" smtClean="0"/>
              <a:t>Zemun</a:t>
            </a:r>
            <a:endParaRPr lang="sl-SI" sz="2200" b="1" dirty="0" smtClean="0"/>
          </a:p>
        </p:txBody>
      </p:sp>
      <p:pic>
        <p:nvPicPr>
          <p:cNvPr id="4" name="Picture 3" descr="parl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00109"/>
            <a:ext cx="2571768" cy="1580880"/>
          </a:xfrm>
          <a:prstGeom prst="rect">
            <a:avLst/>
          </a:prstGeom>
        </p:spPr>
      </p:pic>
      <p:pic>
        <p:nvPicPr>
          <p:cNvPr id="5" name="Picture 4" descr="gra 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3" y="1000108"/>
            <a:ext cx="2360977" cy="1571635"/>
          </a:xfrm>
          <a:prstGeom prst="rect">
            <a:avLst/>
          </a:prstGeom>
        </p:spPr>
      </p:pic>
      <p:pic>
        <p:nvPicPr>
          <p:cNvPr id="7" name="Picture 6" descr="crkvasvetogmar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1" y="1000108"/>
            <a:ext cx="1571636" cy="1579495"/>
          </a:xfrm>
          <a:prstGeom prst="rect">
            <a:avLst/>
          </a:prstGeom>
        </p:spPr>
      </p:pic>
      <p:pic>
        <p:nvPicPr>
          <p:cNvPr id="8" name="Picture 7" descr="Ta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143248"/>
            <a:ext cx="2735810" cy="1571636"/>
          </a:xfrm>
          <a:prstGeom prst="rect">
            <a:avLst/>
          </a:prstGeom>
        </p:spPr>
      </p:pic>
      <p:pic>
        <p:nvPicPr>
          <p:cNvPr id="10" name="Picture 9" descr="preno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3143248"/>
            <a:ext cx="2357454" cy="1543072"/>
          </a:xfrm>
          <a:prstGeom prst="rect">
            <a:avLst/>
          </a:prstGeom>
        </p:spPr>
      </p:pic>
      <p:pic>
        <p:nvPicPr>
          <p:cNvPr id="11" name="Picture 10" descr="unbibl2-660x4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143248"/>
            <a:ext cx="2071700" cy="1553775"/>
          </a:xfrm>
          <a:prstGeom prst="rect">
            <a:avLst/>
          </a:prstGeom>
        </p:spPr>
      </p:pic>
      <p:pic>
        <p:nvPicPr>
          <p:cNvPr id="12" name="Picture 11" descr="9383589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5286388"/>
            <a:ext cx="2286016" cy="1520290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116" y="5286388"/>
            <a:ext cx="2500330" cy="1519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“Vračar”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l-SI" sz="2000" b="1" dirty="0" smtClean="0"/>
              <a:t>      Hram Sv. Save                        Narodna biblioteka               Karađorđev park </a:t>
            </a:r>
          </a:p>
          <a:p>
            <a:pPr>
              <a:buNone/>
            </a:pPr>
            <a:endParaRPr lang="sl-SI" sz="2000" b="1" dirty="0" smtClean="0"/>
          </a:p>
          <a:p>
            <a:pPr>
              <a:buNone/>
            </a:pPr>
            <a:endParaRPr lang="sl-SI" sz="2000" b="1" dirty="0" smtClean="0"/>
          </a:p>
          <a:p>
            <a:pPr>
              <a:buNone/>
            </a:pPr>
            <a:endParaRPr lang="sl-SI" sz="2000" b="1" dirty="0" smtClean="0"/>
          </a:p>
          <a:p>
            <a:pPr>
              <a:buNone/>
            </a:pPr>
            <a:endParaRPr lang="sl-SI" sz="2000" b="1" dirty="0" smtClean="0"/>
          </a:p>
          <a:p>
            <a:pPr>
              <a:buNone/>
            </a:pPr>
            <a:endParaRPr lang="sl-SI" sz="2000" b="1" dirty="0" smtClean="0"/>
          </a:p>
          <a:p>
            <a:pPr algn="ctr">
              <a:buNone/>
            </a:pPr>
            <a:endParaRPr lang="sl-SI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l-S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“Dedinje” – Kuća cveća, Tito </a:t>
            </a:r>
            <a:r>
              <a:rPr lang="sl-SI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</a:p>
          <a:p>
            <a:pPr algn="just">
              <a:buNone/>
            </a:pP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v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2657475" cy="1724025"/>
          </a:xfrm>
          <a:prstGeom prst="rect">
            <a:avLst/>
          </a:prstGeom>
        </p:spPr>
      </p:pic>
      <p:pic>
        <p:nvPicPr>
          <p:cNvPr id="5" name="Picture 4" descr="Narodna_biblioteka_i_Hram_Sv._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571612"/>
            <a:ext cx="2357454" cy="1768091"/>
          </a:xfrm>
          <a:prstGeom prst="rect">
            <a:avLst/>
          </a:prstGeom>
        </p:spPr>
      </p:pic>
      <p:pic>
        <p:nvPicPr>
          <p:cNvPr id="6" name="Picture 5" descr="38096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571612"/>
            <a:ext cx="2643206" cy="1762997"/>
          </a:xfrm>
          <a:prstGeom prst="rect">
            <a:avLst/>
          </a:prstGeom>
        </p:spPr>
      </p:pic>
      <p:pic>
        <p:nvPicPr>
          <p:cNvPr id="7" name="Picture 6" descr="01_300_225_1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500571"/>
            <a:ext cx="2571768" cy="1928826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4500570"/>
            <a:ext cx="3005861" cy="2000264"/>
          </a:xfrm>
          <a:prstGeom prst="rect">
            <a:avLst/>
          </a:prstGeom>
        </p:spPr>
      </p:pic>
      <p:pic>
        <p:nvPicPr>
          <p:cNvPr id="9" name="Picture 8" descr="tito_grob_dedinje_feis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7" y="4500570"/>
            <a:ext cx="2936167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Narava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Ostrvo Ada ciganlija (7 km od centra proti jugu, na reki Savi)</a:t>
            </a:r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 smtClean="0"/>
          </a:p>
          <a:p>
            <a:pPr>
              <a:buNone/>
            </a:pPr>
            <a:endParaRPr lang="sl-SI" sz="2200" dirty="0" smtClean="0"/>
          </a:p>
          <a:p>
            <a:pPr algn="ctr">
              <a:buNone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Avala (18 km od centra proti jugu)</a:t>
            </a:r>
          </a:p>
          <a:p>
            <a:pPr algn="ctr">
              <a:buNone/>
            </a:pPr>
            <a:endParaRPr lang="sl-SI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l-SI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l-SI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l-SI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sl-SI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seveda, že omenjeni Kalemegdan - v centru </a:t>
            </a:r>
            <a:r>
              <a:rPr lang="sl-SI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sl-SI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d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2277086" cy="1175270"/>
          </a:xfrm>
          <a:prstGeom prst="rect">
            <a:avLst/>
          </a:prstGeom>
        </p:spPr>
      </p:pic>
      <p:pic>
        <p:nvPicPr>
          <p:cNvPr id="5" name="Picture 4" descr="ad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1428736"/>
            <a:ext cx="2143140" cy="1174129"/>
          </a:xfrm>
          <a:prstGeom prst="rect">
            <a:avLst/>
          </a:prstGeom>
        </p:spPr>
      </p:pic>
      <p:pic>
        <p:nvPicPr>
          <p:cNvPr id="6" name="Picture 5" descr="ada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28736"/>
            <a:ext cx="1785950" cy="1188469"/>
          </a:xfrm>
          <a:prstGeom prst="rect">
            <a:avLst/>
          </a:prstGeom>
        </p:spPr>
      </p:pic>
      <p:pic>
        <p:nvPicPr>
          <p:cNvPr id="7" name="Picture 6" descr="ada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1428736"/>
            <a:ext cx="2276774" cy="1204916"/>
          </a:xfrm>
          <a:prstGeom prst="rect">
            <a:avLst/>
          </a:prstGeom>
        </p:spPr>
      </p:pic>
      <p:pic>
        <p:nvPicPr>
          <p:cNvPr id="8" name="Picture 7" descr="aval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500438"/>
            <a:ext cx="1428760" cy="1547393"/>
          </a:xfrm>
          <a:prstGeom prst="rect">
            <a:avLst/>
          </a:prstGeom>
        </p:spPr>
      </p:pic>
      <p:pic>
        <p:nvPicPr>
          <p:cNvPr id="9" name="Picture 8" descr="avala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480" y="3500438"/>
            <a:ext cx="3500462" cy="1543103"/>
          </a:xfrm>
          <a:prstGeom prst="rect">
            <a:avLst/>
          </a:prstGeom>
        </p:spPr>
      </p:pic>
      <p:pic>
        <p:nvPicPr>
          <p:cNvPr id="10" name="Picture 9" descr="avala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379" y="3500438"/>
            <a:ext cx="2366699" cy="1571636"/>
          </a:xfrm>
          <a:prstGeom prst="rect">
            <a:avLst/>
          </a:prstGeom>
        </p:spPr>
      </p:pic>
      <p:pic>
        <p:nvPicPr>
          <p:cNvPr id="11" name="Picture 10" descr="avala 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15272" y="3500438"/>
            <a:ext cx="100977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660</Words>
  <Application>Microsoft Office PowerPoint</Application>
  <PresentationFormat>On-screen Show (4:3)</PresentationFormat>
  <Paragraphs>220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Beograd</vt:lpstr>
      <vt:lpstr>    Avtobusna in železniška postaja – kjer piše “argus tours”  Levo – Novi Beograd                         Desno – Beograd center</vt:lpstr>
      <vt:lpstr>Splošni podatki</vt:lpstr>
      <vt:lpstr>Znamenitosti – strogi center “krug dvojke” (tramvaj št. 2)</vt:lpstr>
      <vt:lpstr>Slide 5</vt:lpstr>
      <vt:lpstr>Sava i Dunav</vt:lpstr>
      <vt:lpstr>Ul. Bulevar Kralja Aleksandra </vt:lpstr>
      <vt:lpstr> “Vračar”</vt:lpstr>
      <vt:lpstr>Narava</vt:lpstr>
      <vt:lpstr>Gledališča</vt:lpstr>
      <vt:lpstr>Kino </vt:lpstr>
      <vt:lpstr>Razstave</vt:lpstr>
      <vt:lpstr>Nightlife in Belgrade </vt:lpstr>
      <vt:lpstr>Administrativne obveznosti (drugače je prekršek)</vt:lpstr>
      <vt:lpstr>Nastanitev</vt:lpstr>
      <vt:lpstr>Pravni fakultet</vt:lpstr>
      <vt:lpstr> Potek študija</vt:lpstr>
      <vt:lpstr>Srečno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Beograd</dc:title>
  <dc:creator>Milena</dc:creator>
  <cp:lastModifiedBy>Milena</cp:lastModifiedBy>
  <cp:revision>147</cp:revision>
  <dcterms:created xsi:type="dcterms:W3CDTF">2016-03-03T09:08:43Z</dcterms:created>
  <dcterms:modified xsi:type="dcterms:W3CDTF">2016-03-03T23:12:53Z</dcterms:modified>
</cp:coreProperties>
</file>